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12"/>
  </p:notesMasterIdLst>
  <p:handoutMasterIdLst>
    <p:handoutMasterId r:id="rId13"/>
  </p:handoutMasterIdLst>
  <p:sldIdLst>
    <p:sldId id="256" r:id="rId2"/>
    <p:sldId id="2147472828" r:id="rId3"/>
    <p:sldId id="259" r:id="rId4"/>
    <p:sldId id="2147472705" r:id="rId5"/>
    <p:sldId id="257" r:id="rId6"/>
    <p:sldId id="258" r:id="rId7"/>
    <p:sldId id="2147472554" r:id="rId8"/>
    <p:sldId id="260" r:id="rId9"/>
    <p:sldId id="315" r:id="rId10"/>
    <p:sldId id="316" r:id="rId11"/>
  </p:sldIdLst>
  <p:sldSz cx="9144000" cy="5143500" type="screen16x9"/>
  <p:notesSz cx="7023100" cy="93091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2423"/>
    <a:srgbClr val="FF00FF"/>
    <a:srgbClr val="141413"/>
    <a:srgbClr val="030303"/>
    <a:srgbClr val="F1EFEB"/>
    <a:srgbClr val="B3B0A9"/>
    <a:srgbClr val="D3CFC8"/>
    <a:srgbClr val="F0EEEB"/>
    <a:srgbClr val="D2C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2688" autoAdjust="0"/>
  </p:normalViewPr>
  <p:slideViewPr>
    <p:cSldViewPr snapToGrid="0">
      <p:cViewPr varScale="1">
        <p:scale>
          <a:sx n="123" d="100"/>
          <a:sy n="123" d="100"/>
        </p:scale>
        <p:origin x="25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3972" y="6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ig Kirkland" userId="ca01ce51-adb1-43bf-aa8d-25c0d83510f1" providerId="ADAL" clId="{F5C8C4A5-CC4C-4841-A5C3-20B8C4C480C8}"/>
    <pc:docChg chg="delSld">
      <pc:chgData name="Craig Kirkland" userId="ca01ce51-adb1-43bf-aa8d-25c0d83510f1" providerId="ADAL" clId="{F5C8C4A5-CC4C-4841-A5C3-20B8C4C480C8}" dt="2023-11-04T23:14:07.095" v="8" actId="47"/>
      <pc:docMkLst>
        <pc:docMk/>
      </pc:docMkLst>
      <pc:sldChg chg="del">
        <pc:chgData name="Craig Kirkland" userId="ca01ce51-adb1-43bf-aa8d-25c0d83510f1" providerId="ADAL" clId="{F5C8C4A5-CC4C-4841-A5C3-20B8C4C480C8}" dt="2023-11-04T23:14:04.892" v="3" actId="47"/>
        <pc:sldMkLst>
          <pc:docMk/>
          <pc:sldMk cId="184843553" sldId="317"/>
        </pc:sldMkLst>
      </pc:sldChg>
      <pc:sldChg chg="del">
        <pc:chgData name="Craig Kirkland" userId="ca01ce51-adb1-43bf-aa8d-25c0d83510f1" providerId="ADAL" clId="{F5C8C4A5-CC4C-4841-A5C3-20B8C4C480C8}" dt="2023-11-04T23:14:06.488" v="7" actId="47"/>
        <pc:sldMkLst>
          <pc:docMk/>
          <pc:sldMk cId="1358996883" sldId="510"/>
        </pc:sldMkLst>
      </pc:sldChg>
      <pc:sldChg chg="del">
        <pc:chgData name="Craig Kirkland" userId="ca01ce51-adb1-43bf-aa8d-25c0d83510f1" providerId="ADAL" clId="{F5C8C4A5-CC4C-4841-A5C3-20B8C4C480C8}" dt="2023-11-04T23:14:05.730" v="5" actId="47"/>
        <pc:sldMkLst>
          <pc:docMk/>
          <pc:sldMk cId="653455668" sldId="513"/>
        </pc:sldMkLst>
      </pc:sldChg>
      <pc:sldChg chg="del">
        <pc:chgData name="Craig Kirkland" userId="ca01ce51-adb1-43bf-aa8d-25c0d83510f1" providerId="ADAL" clId="{F5C8C4A5-CC4C-4841-A5C3-20B8C4C480C8}" dt="2023-11-04T23:14:05.308" v="4" actId="47"/>
        <pc:sldMkLst>
          <pc:docMk/>
          <pc:sldMk cId="3531877454" sldId="521"/>
        </pc:sldMkLst>
      </pc:sldChg>
      <pc:sldChg chg="del">
        <pc:chgData name="Craig Kirkland" userId="ca01ce51-adb1-43bf-aa8d-25c0d83510f1" providerId="ADAL" clId="{F5C8C4A5-CC4C-4841-A5C3-20B8C4C480C8}" dt="2023-11-04T23:14:06.087" v="6" actId="47"/>
        <pc:sldMkLst>
          <pc:docMk/>
          <pc:sldMk cId="2708989043" sldId="552"/>
        </pc:sldMkLst>
      </pc:sldChg>
      <pc:sldChg chg="del">
        <pc:chgData name="Craig Kirkland" userId="ca01ce51-adb1-43bf-aa8d-25c0d83510f1" providerId="ADAL" clId="{F5C8C4A5-CC4C-4841-A5C3-20B8C4C480C8}" dt="2023-11-04T23:14:04.021" v="1" actId="47"/>
        <pc:sldMkLst>
          <pc:docMk/>
          <pc:sldMk cId="3815146316" sldId="2147472829"/>
        </pc:sldMkLst>
      </pc:sldChg>
      <pc:sldChg chg="del">
        <pc:chgData name="Craig Kirkland" userId="ca01ce51-adb1-43bf-aa8d-25c0d83510f1" providerId="ADAL" clId="{F5C8C4A5-CC4C-4841-A5C3-20B8C4C480C8}" dt="2023-11-04T23:14:04.491" v="2" actId="47"/>
        <pc:sldMkLst>
          <pc:docMk/>
          <pc:sldMk cId="910750578" sldId="2147472830"/>
        </pc:sldMkLst>
      </pc:sldChg>
      <pc:sldChg chg="del">
        <pc:chgData name="Craig Kirkland" userId="ca01ce51-adb1-43bf-aa8d-25c0d83510f1" providerId="ADAL" clId="{F5C8C4A5-CC4C-4841-A5C3-20B8C4C480C8}" dt="2023-11-04T23:14:07.095" v="8" actId="47"/>
        <pc:sldMkLst>
          <pc:docMk/>
          <pc:sldMk cId="2749874993" sldId="2147472831"/>
        </pc:sldMkLst>
      </pc:sldChg>
      <pc:sldChg chg="del">
        <pc:chgData name="Craig Kirkland" userId="ca01ce51-adb1-43bf-aa8d-25c0d83510f1" providerId="ADAL" clId="{F5C8C4A5-CC4C-4841-A5C3-20B8C4C480C8}" dt="2023-11-04T23:14:03.520" v="0" actId="47"/>
        <pc:sldMkLst>
          <pc:docMk/>
          <pc:sldMk cId="822460506" sldId="2147472833"/>
        </pc:sldMkLst>
      </pc:sldChg>
      <pc:sldMasterChg chg="delSldLayout">
        <pc:chgData name="Craig Kirkland" userId="ca01ce51-adb1-43bf-aa8d-25c0d83510f1" providerId="ADAL" clId="{F5C8C4A5-CC4C-4841-A5C3-20B8C4C480C8}" dt="2023-11-04T23:14:06.087" v="6" actId="47"/>
        <pc:sldMasterMkLst>
          <pc:docMk/>
          <pc:sldMasterMk cId="2338630973" sldId="2147483721"/>
        </pc:sldMasterMkLst>
        <pc:sldLayoutChg chg="del">
          <pc:chgData name="Craig Kirkland" userId="ca01ce51-adb1-43bf-aa8d-25c0d83510f1" providerId="ADAL" clId="{F5C8C4A5-CC4C-4841-A5C3-20B8C4C480C8}" dt="2023-11-04T23:14:06.087" v="6" actId="47"/>
          <pc:sldLayoutMkLst>
            <pc:docMk/>
            <pc:sldMasterMk cId="2338630973" sldId="2147483721"/>
            <pc:sldLayoutMk cId="2322512926" sldId="21474837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B53C8EB-E3D3-454A-A062-9B9000C8907A}" type="slidenum">
              <a:rPr lang="en-US" smtClean="0">
                <a:latin typeface="Mark Offc For MC" panose="020B0504020101010102" pitchFamily="34" charset="0"/>
              </a:rPr>
              <a:t>‹#›</a:t>
            </a:fld>
            <a:endParaRPr lang="en-US" dirty="0">
              <a:latin typeface="Mark Offc For MC" panose="020B0504020101010102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>
              <a:latin typeface="Mark Offc For MC" panose="020B0504020101010102" pitchFamily="34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endParaRPr lang="en-US" dirty="0">
              <a:latin typeface="Mark Offc For MC" panose="020B05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4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Mark Offc For MC" panose="020B0504020101010102" pitchFamily="34" charset="0"/>
              </a:defRPr>
            </a:lvl1pPr>
          </a:lstStyle>
          <a:p>
            <a:fld id="{9D321C93-C6C5-43C9-BDBB-3B3926036F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Mark Offc For MC" panose="020B0504020101010102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Mark Offc For MC" panose="020B0504020101010102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2" name="Header Placeholder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Mark Offc For MC" panose="020B0504020101010102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977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Mark Offc For MC" panose="020B0504020101010102" pitchFamily="34" charset="0"/>
        <a:ea typeface="+mn-ea"/>
        <a:cs typeface="+mn-cs"/>
      </a:defRPr>
    </a:lvl1pPr>
    <a:lvl2pPr marL="228600" indent="-228600" algn="l" defTabSz="685800" rtl="0" eaLnBrk="1" latinLnBrk="0" hangingPunct="1">
      <a:buFont typeface="Mark Offc For MC" panose="020B0504020101010102" pitchFamily="34" charset="0"/>
      <a:buChar char="•"/>
      <a:defRPr sz="900" kern="1200">
        <a:solidFill>
          <a:schemeClr val="tx1"/>
        </a:solidFill>
        <a:latin typeface="Mark Offc For MC" panose="020B0504020101010102" pitchFamily="34" charset="0"/>
        <a:ea typeface="+mn-ea"/>
        <a:cs typeface="+mn-cs"/>
      </a:defRPr>
    </a:lvl2pPr>
    <a:lvl3pPr marL="406400" indent="-177800" algn="l" defTabSz="685800" rtl="0" eaLnBrk="1" latinLnBrk="0" hangingPunct="1">
      <a:buFont typeface="Mark Offc For MC" panose="020B0504020101010102" pitchFamily="34" charset="0"/>
      <a:buChar char="–"/>
      <a:defRPr sz="900" kern="1200">
        <a:solidFill>
          <a:schemeClr val="tx1"/>
        </a:solidFill>
        <a:latin typeface="Mark Offc For MC" panose="020B0504020101010102" pitchFamily="34" charset="0"/>
        <a:ea typeface="+mn-ea"/>
        <a:cs typeface="+mn-cs"/>
      </a:defRPr>
    </a:lvl3pPr>
    <a:lvl4pPr marL="577850" indent="-171450" algn="l" defTabSz="685800" rtl="0" eaLnBrk="1" latinLnBrk="0" hangingPunct="1">
      <a:buFont typeface="Mark Offc For MC" panose="020B0504020101010102" pitchFamily="34" charset="0"/>
      <a:buChar char="•"/>
      <a:defRPr sz="900" kern="1200">
        <a:solidFill>
          <a:schemeClr val="tx1"/>
        </a:solidFill>
        <a:latin typeface="Mark Offc For MC" panose="020B0504020101010102" pitchFamily="34" charset="0"/>
        <a:ea typeface="+mn-ea"/>
        <a:cs typeface="+mn-cs"/>
      </a:defRPr>
    </a:lvl4pPr>
    <a:lvl5pPr marL="800100" indent="-228600" algn="l" defTabSz="685800" rtl="0" eaLnBrk="1" latinLnBrk="0" hangingPunct="1">
      <a:buFont typeface="Mark Offc For MC" panose="020B0504020101010102" pitchFamily="34" charset="0"/>
      <a:buChar char="–"/>
      <a:defRPr sz="900" kern="1200">
        <a:solidFill>
          <a:schemeClr val="tx1"/>
        </a:solidFill>
        <a:latin typeface="Mark Offc For MC" panose="020B0504020101010102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5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99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1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Speaker: Lucas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effectLst/>
                <a:latin typeface="Calibri" panose="020F0502020204030204" pitchFamily="34" charset="0"/>
              </a:rPr>
              <a:t>Well the truth is, cash continues to be extremely resilient. Its universal acceptance, its convenience in handling low-value purchases and innate anonymity continue to justify its existence. It’s evident that even with the growth of payment technologies such as e-wallets and contactless cards have still been unable to completely displace the tangibility of cash. The prevalence of cash however does come with many risks. 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effectLst/>
                <a:latin typeface="Calibri" panose="020F0502020204030204" pitchFamily="34" charset="0"/>
              </a:rPr>
              <a:t>These include but are not limited to: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AU" sz="1800" b="0" i="0" dirty="0">
                <a:effectLst/>
                <a:latin typeface="Calibri" panose="020F0502020204030204" pitchFamily="34" charset="0"/>
              </a:rPr>
              <a:t>Firstly, Inefficient financial systems – where the management of cash is extremely time consuming, with all parties in the payment system bearing costs across the value chain</a:t>
            </a:r>
            <a:endParaRPr lang="en-AU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AU" sz="1800" b="0" i="0" dirty="0">
                <a:effectLst/>
                <a:latin typeface="Calibri" panose="020F0502020204030204" pitchFamily="34" charset="0"/>
              </a:rPr>
              <a:t>A shadow or 'informal' economy, with missed tax revenues from unreported income due to businesses and individuals engaging in inappropriate practices </a:t>
            </a:r>
            <a:endParaRPr lang="en-AU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AU" sz="1800" b="0" i="0" dirty="0">
                <a:effectLst/>
                <a:latin typeface="Calibri" panose="020F0502020204030204" pitchFamily="34" charset="0"/>
              </a:rPr>
              <a:t>Financial exclusion - cash economies results in merchants and consumers have reduced access to common financial services and education that will better serve their needs to achieving a better quality of life.</a:t>
            </a:r>
            <a:endParaRPr lang="en-AU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AU" sz="1800" b="0" i="0" dirty="0">
                <a:effectLst/>
                <a:latin typeface="Calibri" panose="020F0502020204030204" pitchFamily="34" charset="0"/>
              </a:rPr>
              <a:t>Hindered economic growth - Reduced accessibility to payment acceptance methods reduces the ability for consumers and businesses to connect worldwide</a:t>
            </a:r>
            <a:r>
              <a:rPr lang="en-AU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GB" sz="1800" b="0" i="0" dirty="0">
                <a:effectLst/>
                <a:latin typeface="Calibri" panose="020F0502020204030204" pitchFamily="34" charset="0"/>
              </a:rPr>
              <a:t>And last but not least, crime and corruption. Cash will always be a physical asset subject to theft which continues to be a threat to this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21C93-C6C5-43C9-BDBB-3B3926036F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2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1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60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Speaker: James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Digital payments has been expanding across the globe, this was accelerated by the recent pandemic where we saw permanent changes to the way consumers spend online and in-stores, this challenged the way merchants accepted payments and banks/fintechs had to adapt quickly to these changes.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During this time there were significant technological advancements that ultimately enhanced customer experiences that allowed them to make quicker and safer payments.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Some of the fastest growth in digital payments occurred in Africa and Southeast Asia, where low banking penetration gave payments providers opportunities to capture untapped potential and reach underserved populations.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k Offc For MC-MarkF-ZCAE7wLp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The Mastercard team spent a lot of time researching developing and developed markets to see globally what were the most recent and prevalent trends and have summarised them here.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I’ll go through a few examples: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We know consumers are always looking for more convenience, spending and shopping through the phone is just so easy and personalised which allows an overall quicker and targeted customer journey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M-Paisa is widely used here in Fiji and a similar product exist in Kenya, which has allowed more underbanked locals to use digital payments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Contactless became important during COVID as it was just so much easier to spend and pay without touching any cards or terminals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Finally, we saw smart cities initiatives shifting entire economies to digital and making day to day life easier for all, such as toll payment apps and card payments for buses and trains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21C93-C6C5-43C9-BDBB-3B3926036F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0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8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321C93-C6C5-43C9-BDBB-3B3926036F6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0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64592" y="3466431"/>
            <a:ext cx="3124200" cy="17081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15885" indent="-115885">
              <a:buNone/>
              <a:defRPr lang="en-US" sz="9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64592" y="3166956"/>
            <a:ext cx="3123564" cy="273844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9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164591" y="2717911"/>
            <a:ext cx="6702552" cy="498725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40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164591" y="1430456"/>
            <a:ext cx="6702552" cy="127419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48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aphic 9">
            <a:extLst>
              <a:ext uri="{FF2B5EF4-FFF2-40B4-BE49-F238E27FC236}">
                <a16:creationId xmlns:a16="http://schemas.microsoft.com/office/drawing/2014/main" id="{28569B48-3CBC-4E67-8F4C-8DE5AF65916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118976-F83B-4161-8DA3-9BD54B2A61B3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F533C0F-710F-43B4-AB60-15799585F936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5A42B5-E23A-4E96-ABCD-201030ED05A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889845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long)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727556"/>
            <a:ext cx="5458009" cy="358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727556"/>
            <a:ext cx="2725896" cy="717196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6992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192088"/>
            <a:ext cx="5458009" cy="4125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1042416"/>
            <a:ext cx="2725896" cy="617934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0533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 (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192088"/>
            <a:ext cx="5458009" cy="4125742"/>
          </a:xfrm>
        </p:spPr>
        <p:txBody>
          <a:bodyPr/>
          <a:lstStyle>
            <a:lvl1pPr marL="0" indent="0">
              <a:buNone/>
              <a:defRPr/>
            </a:lvl1pPr>
            <a:lvl2pPr marL="147634" indent="0">
              <a:buNone/>
              <a:defRPr/>
            </a:lvl2pPr>
            <a:lvl3pPr marL="287330" indent="0">
              <a:buNone/>
              <a:defRPr/>
            </a:lvl3pPr>
            <a:lvl4pPr marL="434964" indent="0">
              <a:buNone/>
              <a:defRPr/>
            </a:lvl4pPr>
            <a:lvl5pPr marL="56831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1042416"/>
            <a:ext cx="2725896" cy="617934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4862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long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164593" y="727513"/>
            <a:ext cx="3897622" cy="3595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4679824" y="727555"/>
            <a:ext cx="3897623" cy="3593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6216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192023"/>
            <a:ext cx="2642070" cy="4129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5935377" y="192023"/>
            <a:ext cx="2642070" cy="4129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40370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long title)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727555"/>
            <a:ext cx="2642616" cy="3593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727556"/>
            <a:ext cx="2725896" cy="617934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5934831" y="727555"/>
            <a:ext cx="2642616" cy="3593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6932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192087"/>
            <a:ext cx="2642616" cy="4129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1042416"/>
            <a:ext cx="2725896" cy="617934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5934831" y="192087"/>
            <a:ext cx="2642616" cy="4129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88228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 (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192087"/>
            <a:ext cx="2642616" cy="4129257"/>
          </a:xfrm>
        </p:spPr>
        <p:txBody>
          <a:bodyPr/>
          <a:lstStyle>
            <a:lvl1pPr marL="0" indent="0">
              <a:buNone/>
              <a:defRPr/>
            </a:lvl1pPr>
            <a:lvl2pPr marL="147634" indent="0">
              <a:buNone/>
              <a:defRPr/>
            </a:lvl2pPr>
            <a:lvl3pPr marL="287330" indent="0">
              <a:buNone/>
              <a:defRPr/>
            </a:lvl3pPr>
            <a:lvl4pPr marL="434964" indent="0">
              <a:buNone/>
              <a:defRPr/>
            </a:lvl4pPr>
            <a:lvl5pPr marL="56831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1042416"/>
            <a:ext cx="2725896" cy="617934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5934831" y="192087"/>
            <a:ext cx="2642616" cy="4129257"/>
          </a:xfrm>
        </p:spPr>
        <p:txBody>
          <a:bodyPr/>
          <a:lstStyle>
            <a:lvl1pPr marL="0" indent="0">
              <a:buNone/>
              <a:defRPr/>
            </a:lvl1pPr>
            <a:lvl2pPr marL="147634" indent="0">
              <a:buNone/>
              <a:defRPr/>
            </a:lvl2pPr>
            <a:lvl3pPr marL="287330" indent="0">
              <a:buNone/>
              <a:defRPr/>
            </a:lvl3pPr>
            <a:lvl4pPr marL="434964" indent="0">
              <a:buNone/>
              <a:defRPr/>
            </a:lvl4pPr>
            <a:lvl5pPr marL="56831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657059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lo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2" y="192025"/>
            <a:ext cx="8412855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28939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997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raphic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64592" y="3466431"/>
            <a:ext cx="3124200" cy="17081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15885" indent="-115885">
              <a:buNone/>
              <a:defRPr lang="en-US" sz="900" b="0" cap="none" baseline="0" dirty="0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64592" y="3166956"/>
            <a:ext cx="3123564" cy="273844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900" cap="none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164591" y="2717911"/>
            <a:ext cx="6702552" cy="498725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400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164591" y="1430456"/>
            <a:ext cx="6702552" cy="127419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48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143DA5ED-EC8F-47D7-99AF-FFD50025629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8644FF-21BA-44E2-97CD-A0A837D4E01B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FC94E2-E937-4C00-884F-B06ADD316975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F292F27-EB87-4FC0-9253-ED0366702A7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6759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1"/>
            <a:ext cx="9144000" cy="4563910"/>
          </a:xfrm>
        </p:spPr>
        <p:txBody>
          <a:bodyPr tIns="182880" rIns="91440" bIns="1005840" anchor="b" anchorCtr="0"/>
          <a:lstStyle>
            <a:lvl1pPr marL="0" indent="0" algn="ctr">
              <a:spcBef>
                <a:spcPts val="0"/>
              </a:spcBef>
              <a:buNone/>
              <a:defRPr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5355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19598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64593" y="292608"/>
            <a:ext cx="4198001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64594" y="725238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8" name="Graphic 9">
            <a:extLst>
              <a:ext uri="{FF2B5EF4-FFF2-40B4-BE49-F238E27FC236}">
                <a16:creationId xmlns:a16="http://schemas.microsoft.com/office/drawing/2014/main" id="{FC7AEDB7-9474-4069-B4D4-90D81ACEA78B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24F48FD-74BA-4822-AAA7-5023C048C43B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F80409-8248-4F08-B70D-7CDEDBB80330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4F2DFB3-402C-4089-890D-CDB8ABDAB783}"/>
                </a:ext>
              </a:extLst>
            </p:cNvPr>
            <p:cNvSpPr/>
            <p:nvPr/>
          </p:nvSpPr>
          <p:spPr bwMode="gray">
            <a:xfrm>
              <a:off x="803719" y="1309322"/>
              <a:ext cx="561975" cy="695323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637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aphic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64593" y="292608"/>
            <a:ext cx="4198001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64594" y="723696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835165F6-C617-48D4-88BD-8DAB507BC64F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5E62B0-9698-40CD-98C6-5E76706D8EEE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1BD7A6-CF8A-491C-A7B1-3AC7F0BAC2C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2A0427-CDA9-4104-80E0-62E1A331DB9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9329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aphic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64593" y="292608"/>
            <a:ext cx="4198001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64594" y="726671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B96E7C20-9D5B-4B22-8E28-AA0C8A79B1D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917C018-D808-4F4A-89EC-7FB08C50DEC6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A234C8A-EDFE-44F9-B336-B874D8FBCFF4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233F1A-C03B-4B5A-A406-CC4E8F93C8B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4589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Custom Imag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4572000" cy="5143500"/>
          </a:xfrm>
        </p:spPr>
        <p:txBody>
          <a:bodyPr bIns="2011680" anchor="b" anchorCtr="0"/>
          <a:lstStyle>
            <a:lvl1pPr marL="0" indent="0" algn="ctr">
              <a:buNone/>
              <a:defRPr sz="12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735302" y="1627632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A6011C-9C86-479C-B246-782AA50C00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4736593" y="292608"/>
            <a:ext cx="2560320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12B85802-BB39-4C5D-A505-1607C4D030E9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F22D6E-0EEA-49F1-90F5-07F1770A122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7D5DE4-5B24-402B-B21C-66683008D4C8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222EFE-0F64-4BE7-87F0-0BD8C2C5055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322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Custom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4572000" cy="5143500"/>
          </a:xfrm>
        </p:spPr>
        <p:txBody>
          <a:bodyPr bIns="2011680" anchor="b" anchorCtr="0"/>
          <a:lstStyle>
            <a:lvl1pPr marL="0" indent="0" algn="ctr">
              <a:buNone/>
              <a:defRPr sz="12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736593" y="292608"/>
            <a:ext cx="2560320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736594" y="1627632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4" name="Graphic 9">
            <a:extLst>
              <a:ext uri="{FF2B5EF4-FFF2-40B4-BE49-F238E27FC236}">
                <a16:creationId xmlns:a16="http://schemas.microsoft.com/office/drawing/2014/main" id="{A997D84B-8700-4048-9AFB-D2EE18AAB3F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6B1EA1D-AF85-4582-B713-59B65B319019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CE11EF-BDAB-4188-9F79-B9A1F623891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FB5709-A4E1-44C9-AF52-CBCBBC9D571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6844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LG Custom Imag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9907014-6222-48C8-8BF4-F1CD909E90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5143500"/>
          </a:xfrm>
        </p:spPr>
        <p:txBody>
          <a:bodyPr bIns="2011680" anchor="b" anchorCtr="0"/>
          <a:lstStyle>
            <a:lvl1pPr marL="0" indent="0" algn="ctr">
              <a:buNone/>
              <a:defRPr sz="12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64593" y="292608"/>
            <a:ext cx="4198001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64594" y="723696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835165F6-C617-48D4-88BD-8DAB507BC64F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5E62B0-9698-40CD-98C6-5E76706D8EEE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1BD7A6-CF8A-491C-A7B1-3AC7F0BAC2C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2A0427-CDA9-4104-80E0-62E1A331DB9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1497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LG Custom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68F5605-B119-4D18-B4B6-D5629B4436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5143500"/>
          </a:xfrm>
        </p:spPr>
        <p:txBody>
          <a:bodyPr bIns="2011680" anchor="b" anchorCtr="0"/>
          <a:lstStyle>
            <a:lvl1pPr marL="0" indent="0" algn="ctr">
              <a:buNone/>
              <a:defRPr sz="12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64593" y="292608"/>
            <a:ext cx="4198001" cy="321562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64594" y="726671"/>
            <a:ext cx="4198001" cy="1034129"/>
          </a:xfrm>
        </p:spPr>
        <p:txBody>
          <a:bodyPr anchor="t" anchorCtr="0"/>
          <a:lstStyle>
            <a:lvl1pPr>
              <a:defRPr sz="34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B96E7C20-9D5B-4B22-8E28-AA0C8A79B1D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917C018-D808-4F4A-89EC-7FB08C50DEC6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A234C8A-EDFE-44F9-B336-B874D8FBCFF4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233F1A-C03B-4B5A-A406-CC4E8F93C8B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419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raphic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64592" y="3466431"/>
            <a:ext cx="3124200" cy="17081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15885" indent="-115885">
              <a:buNone/>
              <a:defRPr lang="en-US" sz="9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64592" y="3166956"/>
            <a:ext cx="3123564" cy="273844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9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164591" y="2717911"/>
            <a:ext cx="6702552" cy="498725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40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164591" y="1430456"/>
            <a:ext cx="6702552" cy="127419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48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A4AE44F8-1426-47A8-AD24-1B39E53FC2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E3135D-F028-4808-98B4-75D1C3D0E912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CE0B3E-E368-402F-BDF2-14974FDD38A3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8284E4-ECF5-4258-A538-80CAEFFEE4A2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663701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Imag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4572000" cy="5143500"/>
          </a:xfrm>
        </p:spPr>
        <p:txBody>
          <a:bodyPr bIns="2011680" anchor="b" anchorCtr="0"/>
          <a:lstStyle>
            <a:lvl1pPr marL="0" indent="0" algn="ctr">
              <a:buNone/>
              <a:defRPr sz="1200">
                <a:solidFill>
                  <a:srgbClr val="94918C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36592" y="3466431"/>
            <a:ext cx="3124200" cy="17081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15885" indent="-115885">
              <a:buNone/>
              <a:defRPr lang="en-US" sz="900" b="0" cap="none" baseline="0" dirty="0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736592" y="3166956"/>
            <a:ext cx="3123564" cy="273844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900" cap="none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4736592" y="2717911"/>
            <a:ext cx="4365625" cy="498725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400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4736592" y="1627432"/>
            <a:ext cx="4365625" cy="1077218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40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EC174CAE-497F-4E7B-84CB-F92F060DD7F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02112A1-9683-450E-B8A2-06BB6B84FDDE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D67448-829A-4CEE-8E92-CEB47F8F013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C655F13-44A2-4E56-BAD4-49EDFD7B63C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586678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4572000" cy="5143500"/>
          </a:xfrm>
        </p:spPr>
        <p:txBody>
          <a:bodyPr bIns="2011680" anchor="b" anchorCtr="0"/>
          <a:lstStyle>
            <a:lvl1pPr marL="0" indent="0" algn="ctr">
              <a:buNone/>
              <a:defRPr sz="12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36592" y="3466431"/>
            <a:ext cx="3124200" cy="17081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15885" indent="-115885">
              <a:buNone/>
              <a:defRPr lang="en-US" sz="9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736592" y="3166956"/>
            <a:ext cx="3123564" cy="273844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9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4736592" y="2717911"/>
            <a:ext cx="4365625" cy="498725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40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4736592" y="1627432"/>
            <a:ext cx="4365625" cy="1077218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40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D987D73D-9CBF-4D4A-9C6D-C2A04B4CDB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8899" y="258318"/>
            <a:ext cx="595440" cy="370757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464F4A-AA1E-412C-AC88-620F9044FCB8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659E2ED-8B2B-4FC0-8A68-EBBCA7E2F04A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8818FD-F4B8-4217-A2EA-8851C8CEE66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186930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727556"/>
            <a:ext cx="5458009" cy="3588412"/>
          </a:xfrm>
        </p:spPr>
        <p:txBody>
          <a:bodyPr/>
          <a:lstStyle>
            <a:lvl1pPr marL="342900" indent="-342900">
              <a:buSzPct val="50000"/>
              <a:buFont typeface="+mj-lt"/>
              <a:buAutoNum type="arabicPeriod"/>
              <a:defRPr sz="2200"/>
            </a:lvl1pPr>
            <a:lvl2pPr marL="511175" indent="-138113">
              <a:buFont typeface="Mark Offc For MC" panose="020B0604020202020204" pitchFamily="34" charset="0"/>
              <a:buChar char="•"/>
              <a:defRPr/>
            </a:lvl2pPr>
            <a:lvl3pPr marL="514350" indent="0">
              <a:buNone/>
              <a:defRPr/>
            </a:lvl3pPr>
            <a:lvl4pPr marL="747713" indent="-131763">
              <a:defRPr/>
            </a:lvl4pPr>
            <a:lvl5pPr marL="855663" indent="-1143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727556"/>
            <a:ext cx="2725896" cy="717196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7402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192088"/>
            <a:ext cx="5458009" cy="4125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7550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long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164594" y="727556"/>
            <a:ext cx="8412854" cy="3592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3165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long), Subtitle and Content (no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3119438" y="727556"/>
            <a:ext cx="5458009" cy="3593789"/>
          </a:xfrm>
        </p:spPr>
        <p:txBody>
          <a:bodyPr/>
          <a:lstStyle>
            <a:lvl1pPr marL="0" indent="0">
              <a:buNone/>
              <a:defRPr/>
            </a:lvl1pPr>
            <a:lvl2pPr marL="147634" indent="0">
              <a:buNone/>
              <a:defRPr/>
            </a:lvl2pPr>
            <a:lvl3pPr marL="287330" indent="0">
              <a:buNone/>
              <a:defRPr/>
            </a:lvl3pPr>
            <a:lvl4pPr marL="434964" indent="0">
              <a:buNone/>
              <a:defRPr/>
            </a:lvl4pPr>
            <a:lvl5pPr marL="56831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164592" y="727556"/>
            <a:ext cx="2725896" cy="717196"/>
          </a:xfrm>
        </p:spPr>
        <p:txBody>
          <a:bodyPr rIns="0" anchor="t" anchorCtr="0"/>
          <a:lstStyle>
            <a:lvl1pPr marL="0" indent="0">
              <a:buNone/>
              <a:defRPr sz="1400" b="0">
                <a:latin typeface="Mark Offc For MC" panose="020B0504020101010102" pitchFamily="34" charset="0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64594" y="192025"/>
            <a:ext cx="8412854" cy="310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6791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gal"/>
          <p:cNvSpPr/>
          <p:nvPr/>
        </p:nvSpPr>
        <p:spPr bwMode="gray">
          <a:xfrm>
            <a:off x="8980380" y="3130867"/>
            <a:ext cx="90964" cy="1481030"/>
          </a:xfrm>
          <a:prstGeom prst="rect">
            <a:avLst/>
          </a:prstGeom>
        </p:spPr>
        <p:txBody>
          <a:bodyPr vert="vert270" wrap="none" lIns="91440" tIns="45720" rIns="91440" bIns="45720" rtlCol="0" anchor="ctr"/>
          <a:lstStyle/>
          <a:p>
            <a:pPr lvl="0"/>
            <a:r>
              <a:rPr lang="en-AU" sz="400" b="0" cap="none" baseline="0" noProof="0">
                <a:solidFill>
                  <a:srgbClr val="A2A2A2"/>
                </a:solidFill>
                <a:latin typeface="Mark Offc For MC" panose="020B0504020101010102" pitchFamily="34" charset="0"/>
              </a:rPr>
              <a:t>©2023 Mastercard. Proprietary and Confidential</a:t>
            </a:r>
            <a:endParaRPr lang="en-US" sz="400" b="0" cap="none" baseline="0" dirty="0">
              <a:solidFill>
                <a:srgbClr val="A2A2A2"/>
              </a:solidFill>
              <a:latin typeface="Mark Offc For MC" panose="020B0504020101010102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57492" y="4810812"/>
            <a:ext cx="228598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6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40082" y="4810812"/>
            <a:ext cx="3319272" cy="27384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l">
              <a:defRPr sz="6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628632" y="4810812"/>
            <a:ext cx="14529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r>
              <a:rPr lang="en-US"/>
              <a:t>October 31, 2023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19090" y="192024"/>
            <a:ext cx="5458358" cy="4125806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64593" y="192025"/>
            <a:ext cx="272589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4" name="Graphic 9">
            <a:extLst>
              <a:ext uri="{FF2B5EF4-FFF2-40B4-BE49-F238E27FC236}">
                <a16:creationId xmlns:a16="http://schemas.microsoft.com/office/drawing/2014/main" id="{365FFD04-32CD-42E8-AB33-F3E93FC9D3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01987" y="4695711"/>
            <a:ext cx="482352" cy="300342"/>
            <a:chOff x="248864" y="1309239"/>
            <a:chExt cx="1116830" cy="69540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3C96D2-0175-49F5-84A9-989686AF4BE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8575159-1EA0-47EC-A342-C29256969DF2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BB922E-38FB-4554-912E-59A49A219300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863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600" b="0" kern="1200">
          <a:solidFill>
            <a:schemeClr val="tx1"/>
          </a:solidFill>
          <a:latin typeface="Mark Offc For MC Medium" panose="020B0604020101010102" pitchFamily="34" charset="0"/>
          <a:ea typeface="+mj-ea"/>
          <a:cs typeface="+mj-cs"/>
        </a:defRPr>
      </a:lvl1pPr>
    </p:titleStyle>
    <p:bodyStyle>
      <a:lvl1pPr marL="115885" indent="-115885" algn="l" defTabSz="685783" rtl="0" eaLnBrk="1" latinLnBrk="0" hangingPunct="1">
        <a:lnSpc>
          <a:spcPct val="90000"/>
        </a:lnSpc>
        <a:spcBef>
          <a:spcPts val="1200"/>
        </a:spcBef>
        <a:buFont typeface="Mark Offc For MC" panose="020B0504020101010102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1" indent="-139697" algn="l" defTabSz="685783" rtl="0" eaLnBrk="1" latinLnBrk="0" hangingPunct="1">
        <a:lnSpc>
          <a:spcPct val="90000"/>
        </a:lnSpc>
        <a:spcBef>
          <a:spcPts val="200"/>
        </a:spcBef>
        <a:buFont typeface="Mark Offc For MC" panose="020B0504020101010102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03215" indent="-115885" algn="l" defTabSz="685783" rtl="0" eaLnBrk="1" latinLnBrk="0" hangingPunct="1">
        <a:lnSpc>
          <a:spcPct val="90000"/>
        </a:lnSpc>
        <a:spcBef>
          <a:spcPts val="300"/>
        </a:spcBef>
        <a:buFont typeface="Mark Offc For MC" panose="020B0504020101010102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68311" indent="-133347" algn="l" defTabSz="685783" rtl="0" eaLnBrk="1" latinLnBrk="0" hangingPunct="1">
        <a:lnSpc>
          <a:spcPct val="90000"/>
        </a:lnSpc>
        <a:spcBef>
          <a:spcPts val="300"/>
        </a:spcBef>
        <a:buFont typeface="Mark Offc For MC" panose="020B0504020101010102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684196" indent="-115885" algn="l" defTabSz="685783" rtl="0" eaLnBrk="1" latinLnBrk="0" hangingPunct="1">
        <a:lnSpc>
          <a:spcPct val="90000"/>
        </a:lnSpc>
        <a:spcBef>
          <a:spcPts val="300"/>
        </a:spcBef>
        <a:buFont typeface="Mark Offc For MC" panose="020B0504020101010102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Mark Offc For MC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Mark Offc For MC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Mark Offc For MC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Mark Offc For MC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1620">
          <p15:clr>
            <a:srgbClr val="F26B43"/>
          </p15:clr>
        </p15:guide>
        <p15:guide id="8" pos="2880">
          <p15:clr>
            <a:srgbClr val="F26B43"/>
          </p15:clr>
        </p15:guide>
        <p15:guide id="9" pos="1919">
          <p15:clr>
            <a:srgbClr val="F26B43"/>
          </p15:clr>
        </p15:guide>
        <p15:guide id="10" pos="3843">
          <p15:clr>
            <a:srgbClr val="F26B43"/>
          </p15:clr>
        </p15:guide>
        <p15:guide id="11" orient="horz" pos="2903">
          <p15:clr>
            <a:srgbClr val="F26B43"/>
          </p15:clr>
        </p15:guide>
        <p15:guide id="12" orient="horz" pos="3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8.jpeg"/><Relationship Id="rId5" Type="http://schemas.openxmlformats.org/officeDocument/2006/relationships/image" Target="../media/image6.emf"/><Relationship Id="rId10" Type="http://schemas.openxmlformats.org/officeDocument/2006/relationships/image" Target="../media/image17.jpeg"/><Relationship Id="rId4" Type="http://schemas.openxmlformats.org/officeDocument/2006/relationships/oleObject" Target="../embeddings/oleObject2.bin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B6669E-7431-640A-F124-6BE700A74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FDEAAAE5-DC22-4DA6-9B64-D9A07E82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44775"/>
            <a:ext cx="6702552" cy="4987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Craig Kirkland, Director Pacific Islands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9B3B9A-3335-4A99-8CC1-5F0044ED1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06" y="1959660"/>
            <a:ext cx="6702552" cy="92948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Payment Innovation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(with a Pacific Lense)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6705D-C606-AF62-D680-02D44400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593"/>
            <a:ext cx="2753665" cy="632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205098-5EFD-8C65-6B35-817EFF712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542" y="79144"/>
            <a:ext cx="1713870" cy="6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4CFA0A-2BAB-1EB8-58CC-BB0E1430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1421"/>
            <a:ext cx="2690142" cy="112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22885-33F0-3B17-908D-7E2C9DC00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799" y="2990791"/>
            <a:ext cx="2993115" cy="182002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9DD749-4301-4453-909C-9D6DF6FD5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Several IPGs currently available from banks</a:t>
            </a:r>
          </a:p>
          <a:p>
            <a:r>
              <a:rPr lang="en-US" dirty="0"/>
              <a:t>The majority are 3DS enabled</a:t>
            </a:r>
          </a:p>
          <a:p>
            <a:r>
              <a:rPr lang="en-US" dirty="0"/>
              <a:t>There are still barriers to merchants having access</a:t>
            </a:r>
          </a:p>
          <a:p>
            <a:r>
              <a:rPr lang="en-US" dirty="0"/>
              <a:t>The main barrier to inclusion is the misperception of risk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AD4EF5-B941-4C55-A3F1-0D782760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eCommerce in the Pacific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2AB38-F553-2C20-FFAF-A653AC3FB9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88379-19BD-7E68-2C79-A6C15450AE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357B5E-C802-8840-14B4-CCBFDDC36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758" y="1171614"/>
            <a:ext cx="2690142" cy="26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4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86D7F8-5CC2-4E51-B005-A3C64F8AC4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5780" y="610731"/>
            <a:ext cx="5458009" cy="4072878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Financial Inclusion</a:t>
            </a:r>
          </a:p>
          <a:p>
            <a:pPr marL="720714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People</a:t>
            </a:r>
          </a:p>
          <a:p>
            <a:pPr marL="720714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SMEs</a:t>
            </a:r>
          </a:p>
          <a:p>
            <a:pPr marL="720714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Indigenous banks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Digitisation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Expanding acceptance</a:t>
            </a:r>
          </a:p>
          <a:p>
            <a:pPr marL="720714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SME</a:t>
            </a:r>
          </a:p>
          <a:p>
            <a:pPr marL="720714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eCommerce</a:t>
            </a:r>
          </a:p>
          <a:p>
            <a:pPr marL="720714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Transit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Tourism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86A25-744F-C753-62F5-1A9618B2843C}"/>
              </a:ext>
            </a:extLst>
          </p:cNvPr>
          <p:cNvSpPr txBox="1"/>
          <p:nvPr/>
        </p:nvSpPr>
        <p:spPr bwMode="gray">
          <a:xfrm>
            <a:off x="271791" y="972024"/>
            <a:ext cx="25821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AU" sz="1600" i="1" dirty="0">
                <a:solidFill>
                  <a:schemeClr val="accent1"/>
                </a:solidFill>
                <a:latin typeface="Mark Offc For MC" panose="020B0504020101010102" pitchFamily="34" charset="0"/>
              </a:rPr>
              <a:t>“doing well by doing good”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38F3AA-A9CE-4254-8352-822AE8AD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369332"/>
          </a:xfrm>
        </p:spPr>
        <p:txBody>
          <a:bodyPr/>
          <a:lstStyle/>
          <a:p>
            <a:r>
              <a:rPr lang="en-AU" sz="2000" dirty="0">
                <a:solidFill>
                  <a:schemeClr val="accent1"/>
                </a:solidFill>
              </a:rPr>
              <a:t>Our Focus on the Pacific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0C75E-1229-A7B9-9EE8-F7B4469C90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BC4B9-B871-84E2-7AA2-904DD7526A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06728-A3E5-B9CB-ABAE-0D2BBBEEC689}"/>
              </a:ext>
            </a:extLst>
          </p:cNvPr>
          <p:cNvSpPr txBox="1"/>
          <p:nvPr/>
        </p:nvSpPr>
        <p:spPr bwMode="gray">
          <a:xfrm>
            <a:off x="326221" y="4064149"/>
            <a:ext cx="25821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AU" sz="1600" i="1" dirty="0">
                <a:solidFill>
                  <a:schemeClr val="accent1"/>
                </a:solidFill>
              </a:rPr>
              <a:t>“Development delayed is development denied”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C35020-120F-7C45-581C-09F57819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91" y="1582741"/>
            <a:ext cx="2690973" cy="21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3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chnological innovation is often simply an innovation in how we think  about technology | TechCrunch">
            <a:extLst>
              <a:ext uri="{FF2B5EF4-FFF2-40B4-BE49-F238E27FC236}">
                <a16:creationId xmlns:a16="http://schemas.microsoft.com/office/drawing/2014/main" id="{C351F289-2DA9-A506-EE7E-0D183F58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" y="1375970"/>
            <a:ext cx="3051472" cy="193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E4F598-B4D5-D115-595B-D3BBE670D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4390" y="722081"/>
            <a:ext cx="5458009" cy="359378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AU" b="0" i="0" dirty="0">
                <a:solidFill>
                  <a:srgbClr val="333333"/>
                </a:solidFill>
                <a:effectLst/>
                <a:latin typeface="MarkForMC Nrw O" panose="020B0506020201010104" pitchFamily="34" charset="0"/>
              </a:rPr>
              <a:t>Solving existing problems in a new way, particularly if the innovation enhances peoples’ lives.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solidFill>
                  <a:srgbClr val="333333"/>
                </a:solidFill>
                <a:latin typeface="MarkForMC Nrw O" panose="020B0506020201010104" pitchFamily="34" charset="0"/>
              </a:rPr>
              <a:t>Leveraging or enhancing platforms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solidFill>
                  <a:srgbClr val="333333"/>
                </a:solidFill>
                <a:latin typeface="MarkForMC Nrw O" panose="020B0506020201010104" pitchFamily="34" charset="0"/>
              </a:rPr>
              <a:t>Leveraging existing platforms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solidFill>
                  <a:srgbClr val="333333"/>
                </a:solidFill>
                <a:latin typeface="MarkForMC Nrw O" panose="020B0506020201010104" pitchFamily="34" charset="0"/>
              </a:rPr>
              <a:t>Digital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>
                <a:solidFill>
                  <a:srgbClr val="333333"/>
                </a:solidFill>
                <a:latin typeface="MarkForMC Nrw O" panose="020B0506020201010104" pitchFamily="34" charset="0"/>
              </a:rPr>
              <a:t>People centric!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39AC638-8D21-E6DC-0068-3E0D33C0FEC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AU" dirty="0">
              <a:solidFill>
                <a:srgbClr val="333333"/>
              </a:solidFill>
              <a:latin typeface="MarkForMC Nrw O" panose="020B05060202010101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AU" dirty="0">
              <a:latin typeface="MarkForMC Nrw O" panose="020B05060202010101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AD4EF5-B941-4C55-A3F1-0D782760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369332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Innovation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31613A-C67E-9298-D5CA-4E303C5C62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67C0B3-E748-8E94-1593-6738E427E4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9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CCA1C9DF-81E9-00D8-FE0D-B87A07E6A6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CCA1C9DF-81E9-00D8-FE0D-B87A07E6A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F52F673-2F16-CBE3-E7F6-284581F084B6}"/>
              </a:ext>
            </a:extLst>
          </p:cNvPr>
          <p:cNvSpPr txBox="1">
            <a:spLocks/>
          </p:cNvSpPr>
          <p:nvPr/>
        </p:nvSpPr>
        <p:spPr>
          <a:xfrm>
            <a:off x="157493" y="4448076"/>
            <a:ext cx="228598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en-US"/>
            </a:defPPr>
            <a:lvl1pPr defTabSz="914377">
              <a:defRPr sz="800" b="1" cap="all" baseline="0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DB24-5BB4-4F1B-973E-A10FA63DFB9A}" type="slidenum">
              <a:rPr kumimoji="0" lang="en-US" sz="6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B2FFAA9-C33D-35EE-92E9-BF40EF79AB14}"/>
              </a:ext>
            </a:extLst>
          </p:cNvPr>
          <p:cNvSpPr txBox="1">
            <a:spLocks/>
          </p:cNvSpPr>
          <p:nvPr/>
        </p:nvSpPr>
        <p:spPr>
          <a:xfrm>
            <a:off x="157493" y="4448076"/>
            <a:ext cx="228598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en-US"/>
            </a:defPPr>
            <a:lvl1pPr defTabSz="914377">
              <a:defRPr sz="800" b="1" cap="all" baseline="0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DB24-5BB4-4F1B-973E-A10FA63DFB9A}" type="slidenum">
              <a:rPr kumimoji="0" lang="en-AU" sz="600" b="1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7BEC1-7727-D306-798F-68D46F996379}"/>
              </a:ext>
            </a:extLst>
          </p:cNvPr>
          <p:cNvSpPr txBox="1"/>
          <p:nvPr/>
        </p:nvSpPr>
        <p:spPr bwMode="gray">
          <a:xfrm>
            <a:off x="193687" y="1275650"/>
            <a:ext cx="2633333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The ubiquity of cash, its universal acceptance and its convenience in handling low-value purchases, justify its continued existence.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Although contactless card or e-wallet payments are growing as a result of being able to mimic cash in terms of consumer behaviour, they cannot replace the tangibility of cash.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Nonetheless, the widespread use of cash does come with costs.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CBF0D-A316-8451-0659-DB0D588B7D9E}"/>
              </a:ext>
            </a:extLst>
          </p:cNvPr>
          <p:cNvSpPr txBox="1"/>
          <p:nvPr/>
        </p:nvSpPr>
        <p:spPr bwMode="gray">
          <a:xfrm>
            <a:off x="3325482" y="960273"/>
            <a:ext cx="52317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FFC81F"/>
                </a:solidFill>
                <a:effectLst/>
                <a:uLnTx/>
                <a:uFillTx/>
                <a:latin typeface="Montserrat Black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BA5D3-8C55-0755-B697-63ECD0961E71}"/>
              </a:ext>
            </a:extLst>
          </p:cNvPr>
          <p:cNvSpPr txBox="1"/>
          <p:nvPr/>
        </p:nvSpPr>
        <p:spPr bwMode="gray">
          <a:xfrm>
            <a:off x="4079014" y="1270530"/>
            <a:ext cx="4466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Inefficient financial system with high cost of cash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60918C-82FA-9BE4-0B3F-B37005EED22B}"/>
              </a:ext>
            </a:extLst>
          </p:cNvPr>
          <p:cNvGrpSpPr/>
          <p:nvPr/>
        </p:nvGrpSpPr>
        <p:grpSpPr>
          <a:xfrm>
            <a:off x="3556953" y="1195522"/>
            <a:ext cx="490136" cy="479609"/>
            <a:chOff x="6566052" y="1869146"/>
            <a:chExt cx="720000" cy="720000"/>
          </a:xfrm>
          <a:solidFill>
            <a:schemeClr val="accent2"/>
          </a:solidFill>
        </p:grpSpPr>
        <p:sp>
          <p:nvSpPr>
            <p:cNvPr id="11" name="Google Shape;509;p29">
              <a:extLst>
                <a:ext uri="{FF2B5EF4-FFF2-40B4-BE49-F238E27FC236}">
                  <a16:creationId xmlns:a16="http://schemas.microsoft.com/office/drawing/2014/main" id="{DD702B61-5E7B-C6F5-AF8B-0AC78F8E177C}"/>
                </a:ext>
              </a:extLst>
            </p:cNvPr>
            <p:cNvSpPr/>
            <p:nvPr/>
          </p:nvSpPr>
          <p:spPr>
            <a:xfrm>
              <a:off x="6566052" y="1869146"/>
              <a:ext cx="720000" cy="720000"/>
            </a:xfrm>
            <a:custGeom>
              <a:avLst/>
              <a:gdLst/>
              <a:ahLst/>
              <a:cxnLst/>
              <a:rect l="l" t="t" r="r" b="b"/>
              <a:pathLst>
                <a:path w="38258" h="38258" extrusionOk="0">
                  <a:moveTo>
                    <a:pt x="19165" y="411"/>
                  </a:moveTo>
                  <a:lnTo>
                    <a:pt x="19969" y="429"/>
                  </a:lnTo>
                  <a:lnTo>
                    <a:pt x="21576" y="554"/>
                  </a:lnTo>
                  <a:lnTo>
                    <a:pt x="23148" y="840"/>
                  </a:lnTo>
                  <a:lnTo>
                    <a:pt x="24684" y="1232"/>
                  </a:lnTo>
                  <a:lnTo>
                    <a:pt x="26184" y="1768"/>
                  </a:lnTo>
                  <a:lnTo>
                    <a:pt x="27631" y="2429"/>
                  </a:lnTo>
                  <a:lnTo>
                    <a:pt x="29024" y="3215"/>
                  </a:lnTo>
                  <a:lnTo>
                    <a:pt x="30346" y="4126"/>
                  </a:lnTo>
                  <a:lnTo>
                    <a:pt x="30989" y="4626"/>
                  </a:lnTo>
                  <a:lnTo>
                    <a:pt x="31632" y="5162"/>
                  </a:lnTo>
                  <a:lnTo>
                    <a:pt x="32828" y="6341"/>
                  </a:lnTo>
                  <a:lnTo>
                    <a:pt x="33918" y="7609"/>
                  </a:lnTo>
                  <a:lnTo>
                    <a:pt x="34864" y="8930"/>
                  </a:lnTo>
                  <a:lnTo>
                    <a:pt x="35686" y="10341"/>
                  </a:lnTo>
                  <a:lnTo>
                    <a:pt x="36383" y="11806"/>
                  </a:lnTo>
                  <a:lnTo>
                    <a:pt x="36954" y="13306"/>
                  </a:lnTo>
                  <a:lnTo>
                    <a:pt x="37383" y="14860"/>
                  </a:lnTo>
                  <a:lnTo>
                    <a:pt x="37686" y="16432"/>
                  </a:lnTo>
                  <a:lnTo>
                    <a:pt x="37847" y="18039"/>
                  </a:lnTo>
                  <a:lnTo>
                    <a:pt x="37883" y="19647"/>
                  </a:lnTo>
                  <a:lnTo>
                    <a:pt x="37758" y="21272"/>
                  </a:lnTo>
                  <a:lnTo>
                    <a:pt x="37508" y="22879"/>
                  </a:lnTo>
                  <a:lnTo>
                    <a:pt x="37115" y="24469"/>
                  </a:lnTo>
                  <a:lnTo>
                    <a:pt x="36561" y="26023"/>
                  </a:lnTo>
                  <a:lnTo>
                    <a:pt x="35882" y="27559"/>
                  </a:lnTo>
                  <a:lnTo>
                    <a:pt x="35472" y="28309"/>
                  </a:lnTo>
                  <a:lnTo>
                    <a:pt x="35043" y="29041"/>
                  </a:lnTo>
                  <a:lnTo>
                    <a:pt x="34096" y="30434"/>
                  </a:lnTo>
                  <a:lnTo>
                    <a:pt x="33025" y="31702"/>
                  </a:lnTo>
                  <a:lnTo>
                    <a:pt x="31882" y="32863"/>
                  </a:lnTo>
                  <a:lnTo>
                    <a:pt x="30631" y="33917"/>
                  </a:lnTo>
                  <a:lnTo>
                    <a:pt x="29310" y="34864"/>
                  </a:lnTo>
                  <a:lnTo>
                    <a:pt x="27917" y="35667"/>
                  </a:lnTo>
                  <a:lnTo>
                    <a:pt x="26470" y="36364"/>
                  </a:lnTo>
                  <a:lnTo>
                    <a:pt x="24970" y="36918"/>
                  </a:lnTo>
                  <a:lnTo>
                    <a:pt x="23416" y="37364"/>
                  </a:lnTo>
                  <a:lnTo>
                    <a:pt x="21826" y="37650"/>
                  </a:lnTo>
                  <a:lnTo>
                    <a:pt x="20219" y="37811"/>
                  </a:lnTo>
                  <a:lnTo>
                    <a:pt x="18594" y="37846"/>
                  </a:lnTo>
                  <a:lnTo>
                    <a:pt x="16950" y="37721"/>
                  </a:lnTo>
                  <a:lnTo>
                    <a:pt x="15325" y="37453"/>
                  </a:lnTo>
                  <a:lnTo>
                    <a:pt x="13700" y="37025"/>
                  </a:lnTo>
                  <a:lnTo>
                    <a:pt x="12896" y="36757"/>
                  </a:lnTo>
                  <a:lnTo>
                    <a:pt x="12092" y="36453"/>
                  </a:lnTo>
                  <a:lnTo>
                    <a:pt x="10556" y="35757"/>
                  </a:lnTo>
                  <a:lnTo>
                    <a:pt x="9127" y="34935"/>
                  </a:lnTo>
                  <a:lnTo>
                    <a:pt x="7788" y="33988"/>
                  </a:lnTo>
                  <a:lnTo>
                    <a:pt x="6538" y="32953"/>
                  </a:lnTo>
                  <a:lnTo>
                    <a:pt x="5395" y="31810"/>
                  </a:lnTo>
                  <a:lnTo>
                    <a:pt x="4341" y="30577"/>
                  </a:lnTo>
                  <a:lnTo>
                    <a:pt x="3412" y="29255"/>
                  </a:lnTo>
                  <a:lnTo>
                    <a:pt x="2608" y="27862"/>
                  </a:lnTo>
                  <a:lnTo>
                    <a:pt x="1912" y="26416"/>
                  </a:lnTo>
                  <a:lnTo>
                    <a:pt x="1358" y="24915"/>
                  </a:lnTo>
                  <a:lnTo>
                    <a:pt x="912" y="23344"/>
                  </a:lnTo>
                  <a:lnTo>
                    <a:pt x="626" y="21754"/>
                  </a:lnTo>
                  <a:lnTo>
                    <a:pt x="465" y="20111"/>
                  </a:lnTo>
                  <a:lnTo>
                    <a:pt x="447" y="18450"/>
                  </a:lnTo>
                  <a:lnTo>
                    <a:pt x="590" y="16789"/>
                  </a:lnTo>
                  <a:lnTo>
                    <a:pt x="715" y="15949"/>
                  </a:lnTo>
                  <a:lnTo>
                    <a:pt x="876" y="15110"/>
                  </a:lnTo>
                  <a:lnTo>
                    <a:pt x="1305" y="13485"/>
                  </a:lnTo>
                  <a:lnTo>
                    <a:pt x="1876" y="11931"/>
                  </a:lnTo>
                  <a:lnTo>
                    <a:pt x="2573" y="10448"/>
                  </a:lnTo>
                  <a:lnTo>
                    <a:pt x="3394" y="9037"/>
                  </a:lnTo>
                  <a:lnTo>
                    <a:pt x="4323" y="7716"/>
                  </a:lnTo>
                  <a:lnTo>
                    <a:pt x="5359" y="6483"/>
                  </a:lnTo>
                  <a:lnTo>
                    <a:pt x="6502" y="5340"/>
                  </a:lnTo>
                  <a:lnTo>
                    <a:pt x="7734" y="4304"/>
                  </a:lnTo>
                  <a:lnTo>
                    <a:pt x="9038" y="3376"/>
                  </a:lnTo>
                  <a:lnTo>
                    <a:pt x="10431" y="2572"/>
                  </a:lnTo>
                  <a:lnTo>
                    <a:pt x="11896" y="1875"/>
                  </a:lnTo>
                  <a:lnTo>
                    <a:pt x="13432" y="1304"/>
                  </a:lnTo>
                  <a:lnTo>
                    <a:pt x="15004" y="875"/>
                  </a:lnTo>
                  <a:lnTo>
                    <a:pt x="16647" y="572"/>
                  </a:lnTo>
                  <a:lnTo>
                    <a:pt x="18308" y="429"/>
                  </a:lnTo>
                  <a:lnTo>
                    <a:pt x="19165" y="411"/>
                  </a:lnTo>
                  <a:close/>
                  <a:moveTo>
                    <a:pt x="19487" y="0"/>
                  </a:moveTo>
                  <a:lnTo>
                    <a:pt x="17272" y="107"/>
                  </a:lnTo>
                  <a:lnTo>
                    <a:pt x="15075" y="447"/>
                  </a:lnTo>
                  <a:lnTo>
                    <a:pt x="12950" y="1036"/>
                  </a:lnTo>
                  <a:lnTo>
                    <a:pt x="10896" y="1875"/>
                  </a:lnTo>
                  <a:lnTo>
                    <a:pt x="8949" y="2947"/>
                  </a:lnTo>
                  <a:lnTo>
                    <a:pt x="7127" y="4251"/>
                  </a:lnTo>
                  <a:lnTo>
                    <a:pt x="5448" y="5751"/>
                  </a:lnTo>
                  <a:lnTo>
                    <a:pt x="3948" y="7484"/>
                  </a:lnTo>
                  <a:lnTo>
                    <a:pt x="2662" y="9430"/>
                  </a:lnTo>
                  <a:lnTo>
                    <a:pt x="1572" y="11556"/>
                  </a:lnTo>
                  <a:lnTo>
                    <a:pt x="1144" y="12717"/>
                  </a:lnTo>
                  <a:lnTo>
                    <a:pt x="751" y="13878"/>
                  </a:lnTo>
                  <a:lnTo>
                    <a:pt x="233" y="16217"/>
                  </a:lnTo>
                  <a:lnTo>
                    <a:pt x="1" y="18539"/>
                  </a:lnTo>
                  <a:lnTo>
                    <a:pt x="72" y="20825"/>
                  </a:lnTo>
                  <a:lnTo>
                    <a:pt x="412" y="23058"/>
                  </a:lnTo>
                  <a:lnTo>
                    <a:pt x="1001" y="25219"/>
                  </a:lnTo>
                  <a:lnTo>
                    <a:pt x="1823" y="27273"/>
                  </a:lnTo>
                  <a:lnTo>
                    <a:pt x="2894" y="29220"/>
                  </a:lnTo>
                  <a:lnTo>
                    <a:pt x="4162" y="31042"/>
                  </a:lnTo>
                  <a:lnTo>
                    <a:pt x="5645" y="32685"/>
                  </a:lnTo>
                  <a:lnTo>
                    <a:pt x="7288" y="34167"/>
                  </a:lnTo>
                  <a:lnTo>
                    <a:pt x="9127" y="35453"/>
                  </a:lnTo>
                  <a:lnTo>
                    <a:pt x="11110" y="36525"/>
                  </a:lnTo>
                  <a:lnTo>
                    <a:pt x="13253" y="37346"/>
                  </a:lnTo>
                  <a:lnTo>
                    <a:pt x="15504" y="37936"/>
                  </a:lnTo>
                  <a:lnTo>
                    <a:pt x="17879" y="38221"/>
                  </a:lnTo>
                  <a:lnTo>
                    <a:pt x="19111" y="38257"/>
                  </a:lnTo>
                  <a:lnTo>
                    <a:pt x="20094" y="38239"/>
                  </a:lnTo>
                  <a:lnTo>
                    <a:pt x="21076" y="38150"/>
                  </a:lnTo>
                  <a:lnTo>
                    <a:pt x="21791" y="38079"/>
                  </a:lnTo>
                  <a:lnTo>
                    <a:pt x="23202" y="37828"/>
                  </a:lnTo>
                  <a:lnTo>
                    <a:pt x="24577" y="37471"/>
                  </a:lnTo>
                  <a:lnTo>
                    <a:pt x="25916" y="37025"/>
                  </a:lnTo>
                  <a:lnTo>
                    <a:pt x="27202" y="36471"/>
                  </a:lnTo>
                  <a:lnTo>
                    <a:pt x="28453" y="35846"/>
                  </a:lnTo>
                  <a:lnTo>
                    <a:pt x="29649" y="35114"/>
                  </a:lnTo>
                  <a:lnTo>
                    <a:pt x="30774" y="34310"/>
                  </a:lnTo>
                  <a:lnTo>
                    <a:pt x="31846" y="33435"/>
                  </a:lnTo>
                  <a:lnTo>
                    <a:pt x="32846" y="32470"/>
                  </a:lnTo>
                  <a:lnTo>
                    <a:pt x="33775" y="31434"/>
                  </a:lnTo>
                  <a:lnTo>
                    <a:pt x="34650" y="30327"/>
                  </a:lnTo>
                  <a:lnTo>
                    <a:pt x="35418" y="29166"/>
                  </a:lnTo>
                  <a:lnTo>
                    <a:pt x="36115" y="27934"/>
                  </a:lnTo>
                  <a:lnTo>
                    <a:pt x="36722" y="26666"/>
                  </a:lnTo>
                  <a:lnTo>
                    <a:pt x="37240" y="25326"/>
                  </a:lnTo>
                  <a:lnTo>
                    <a:pt x="37454" y="24630"/>
                  </a:lnTo>
                  <a:lnTo>
                    <a:pt x="37651" y="23933"/>
                  </a:lnTo>
                  <a:lnTo>
                    <a:pt x="37954" y="22540"/>
                  </a:lnTo>
                  <a:lnTo>
                    <a:pt x="38151" y="21129"/>
                  </a:lnTo>
                  <a:lnTo>
                    <a:pt x="38258" y="19718"/>
                  </a:lnTo>
                  <a:lnTo>
                    <a:pt x="38240" y="18325"/>
                  </a:lnTo>
                  <a:lnTo>
                    <a:pt x="38133" y="16932"/>
                  </a:lnTo>
                  <a:lnTo>
                    <a:pt x="37919" y="15557"/>
                  </a:lnTo>
                  <a:lnTo>
                    <a:pt x="37615" y="14199"/>
                  </a:lnTo>
                  <a:lnTo>
                    <a:pt x="37204" y="12877"/>
                  </a:lnTo>
                  <a:lnTo>
                    <a:pt x="36704" y="11574"/>
                  </a:lnTo>
                  <a:lnTo>
                    <a:pt x="36115" y="10323"/>
                  </a:lnTo>
                  <a:lnTo>
                    <a:pt x="35418" y="9109"/>
                  </a:lnTo>
                  <a:lnTo>
                    <a:pt x="34632" y="7930"/>
                  </a:lnTo>
                  <a:lnTo>
                    <a:pt x="33775" y="6823"/>
                  </a:lnTo>
                  <a:lnTo>
                    <a:pt x="32810" y="5769"/>
                  </a:lnTo>
                  <a:lnTo>
                    <a:pt x="31775" y="4787"/>
                  </a:lnTo>
                  <a:lnTo>
                    <a:pt x="31221" y="4322"/>
                  </a:lnTo>
                  <a:lnTo>
                    <a:pt x="30256" y="3572"/>
                  </a:lnTo>
                  <a:lnTo>
                    <a:pt x="28220" y="2286"/>
                  </a:lnTo>
                  <a:lnTo>
                    <a:pt x="26113" y="1304"/>
                  </a:lnTo>
                  <a:lnTo>
                    <a:pt x="23934" y="607"/>
                  </a:lnTo>
                  <a:lnTo>
                    <a:pt x="21719" y="179"/>
                  </a:lnTo>
                  <a:lnTo>
                    <a:pt x="19487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12" name="Google Shape;504;p29">
              <a:extLst>
                <a:ext uri="{FF2B5EF4-FFF2-40B4-BE49-F238E27FC236}">
                  <a16:creationId xmlns:a16="http://schemas.microsoft.com/office/drawing/2014/main" id="{8BFA2F12-57E3-D7FA-573C-DCD3E1394CA8}"/>
                </a:ext>
              </a:extLst>
            </p:cNvPr>
            <p:cNvSpPr/>
            <p:nvPr/>
          </p:nvSpPr>
          <p:spPr>
            <a:xfrm>
              <a:off x="6657429" y="1966145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31900" h="31900" extrusionOk="0">
                  <a:moveTo>
                    <a:pt x="15182" y="0"/>
                  </a:moveTo>
                  <a:lnTo>
                    <a:pt x="13664" y="143"/>
                  </a:lnTo>
                  <a:lnTo>
                    <a:pt x="12146" y="429"/>
                  </a:lnTo>
                  <a:lnTo>
                    <a:pt x="10664" y="876"/>
                  </a:lnTo>
                  <a:lnTo>
                    <a:pt x="9235" y="1447"/>
                  </a:lnTo>
                  <a:lnTo>
                    <a:pt x="7842" y="2179"/>
                  </a:lnTo>
                  <a:lnTo>
                    <a:pt x="6502" y="3055"/>
                  </a:lnTo>
                  <a:lnTo>
                    <a:pt x="5252" y="4090"/>
                  </a:lnTo>
                  <a:lnTo>
                    <a:pt x="4663" y="4662"/>
                  </a:lnTo>
                  <a:lnTo>
                    <a:pt x="4091" y="5251"/>
                  </a:lnTo>
                  <a:lnTo>
                    <a:pt x="3073" y="6502"/>
                  </a:lnTo>
                  <a:lnTo>
                    <a:pt x="2198" y="7823"/>
                  </a:lnTo>
                  <a:lnTo>
                    <a:pt x="1466" y="9216"/>
                  </a:lnTo>
                  <a:lnTo>
                    <a:pt x="876" y="10663"/>
                  </a:lnTo>
                  <a:lnTo>
                    <a:pt x="430" y="12145"/>
                  </a:lnTo>
                  <a:lnTo>
                    <a:pt x="144" y="13646"/>
                  </a:lnTo>
                  <a:lnTo>
                    <a:pt x="1" y="15182"/>
                  </a:lnTo>
                  <a:lnTo>
                    <a:pt x="1" y="16718"/>
                  </a:lnTo>
                  <a:lnTo>
                    <a:pt x="144" y="18236"/>
                  </a:lnTo>
                  <a:lnTo>
                    <a:pt x="430" y="19754"/>
                  </a:lnTo>
                  <a:lnTo>
                    <a:pt x="876" y="21236"/>
                  </a:lnTo>
                  <a:lnTo>
                    <a:pt x="1466" y="22665"/>
                  </a:lnTo>
                  <a:lnTo>
                    <a:pt x="2198" y="24058"/>
                  </a:lnTo>
                  <a:lnTo>
                    <a:pt x="3073" y="25398"/>
                  </a:lnTo>
                  <a:lnTo>
                    <a:pt x="4091" y="26648"/>
                  </a:lnTo>
                  <a:lnTo>
                    <a:pt x="4663" y="27238"/>
                  </a:lnTo>
                  <a:lnTo>
                    <a:pt x="5252" y="27809"/>
                  </a:lnTo>
                  <a:lnTo>
                    <a:pt x="6502" y="28827"/>
                  </a:lnTo>
                  <a:lnTo>
                    <a:pt x="7842" y="29702"/>
                  </a:lnTo>
                  <a:lnTo>
                    <a:pt x="9235" y="30435"/>
                  </a:lnTo>
                  <a:lnTo>
                    <a:pt x="10664" y="31024"/>
                  </a:lnTo>
                  <a:lnTo>
                    <a:pt x="12146" y="31453"/>
                  </a:lnTo>
                  <a:lnTo>
                    <a:pt x="13664" y="31756"/>
                  </a:lnTo>
                  <a:lnTo>
                    <a:pt x="15182" y="31899"/>
                  </a:lnTo>
                  <a:lnTo>
                    <a:pt x="16718" y="31899"/>
                  </a:lnTo>
                  <a:lnTo>
                    <a:pt x="18237" y="31756"/>
                  </a:lnTo>
                  <a:lnTo>
                    <a:pt x="19755" y="31453"/>
                  </a:lnTo>
                  <a:lnTo>
                    <a:pt x="21237" y="31024"/>
                  </a:lnTo>
                  <a:lnTo>
                    <a:pt x="22684" y="30435"/>
                  </a:lnTo>
                  <a:lnTo>
                    <a:pt x="24059" y="29702"/>
                  </a:lnTo>
                  <a:lnTo>
                    <a:pt x="25399" y="28827"/>
                  </a:lnTo>
                  <a:lnTo>
                    <a:pt x="26649" y="27809"/>
                  </a:lnTo>
                  <a:lnTo>
                    <a:pt x="27238" y="27238"/>
                  </a:lnTo>
                  <a:lnTo>
                    <a:pt x="27810" y="26648"/>
                  </a:lnTo>
                  <a:lnTo>
                    <a:pt x="28828" y="25398"/>
                  </a:lnTo>
                  <a:lnTo>
                    <a:pt x="29703" y="24058"/>
                  </a:lnTo>
                  <a:lnTo>
                    <a:pt x="30435" y="22665"/>
                  </a:lnTo>
                  <a:lnTo>
                    <a:pt x="31025" y="21236"/>
                  </a:lnTo>
                  <a:lnTo>
                    <a:pt x="31471" y="19754"/>
                  </a:lnTo>
                  <a:lnTo>
                    <a:pt x="31757" y="18236"/>
                  </a:lnTo>
                  <a:lnTo>
                    <a:pt x="31900" y="16718"/>
                  </a:lnTo>
                  <a:lnTo>
                    <a:pt x="31900" y="15182"/>
                  </a:lnTo>
                  <a:lnTo>
                    <a:pt x="31757" y="13646"/>
                  </a:lnTo>
                  <a:lnTo>
                    <a:pt x="31471" y="12145"/>
                  </a:lnTo>
                  <a:lnTo>
                    <a:pt x="31025" y="10663"/>
                  </a:lnTo>
                  <a:lnTo>
                    <a:pt x="30435" y="9216"/>
                  </a:lnTo>
                  <a:lnTo>
                    <a:pt x="29703" y="7823"/>
                  </a:lnTo>
                  <a:lnTo>
                    <a:pt x="28828" y="6502"/>
                  </a:lnTo>
                  <a:lnTo>
                    <a:pt x="27810" y="5251"/>
                  </a:lnTo>
                  <a:lnTo>
                    <a:pt x="27238" y="4662"/>
                  </a:lnTo>
                  <a:lnTo>
                    <a:pt x="26649" y="4090"/>
                  </a:lnTo>
                  <a:lnTo>
                    <a:pt x="25399" y="3055"/>
                  </a:lnTo>
                  <a:lnTo>
                    <a:pt x="24059" y="2179"/>
                  </a:lnTo>
                  <a:lnTo>
                    <a:pt x="22684" y="1447"/>
                  </a:lnTo>
                  <a:lnTo>
                    <a:pt x="21237" y="876"/>
                  </a:lnTo>
                  <a:lnTo>
                    <a:pt x="19755" y="429"/>
                  </a:lnTo>
                  <a:lnTo>
                    <a:pt x="18237" y="143"/>
                  </a:lnTo>
                  <a:lnTo>
                    <a:pt x="16718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D1899E-245B-4225-0F84-865F620D195F}"/>
              </a:ext>
            </a:extLst>
          </p:cNvPr>
          <p:cNvSpPr txBox="1"/>
          <p:nvPr/>
        </p:nvSpPr>
        <p:spPr bwMode="gray">
          <a:xfrm>
            <a:off x="4079013" y="1820912"/>
            <a:ext cx="4188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Shadow economy, with missed tax revenues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AD69A2-0919-D26D-7FAC-C186763E73C6}"/>
              </a:ext>
            </a:extLst>
          </p:cNvPr>
          <p:cNvGrpSpPr/>
          <p:nvPr/>
        </p:nvGrpSpPr>
        <p:grpSpPr>
          <a:xfrm>
            <a:off x="3556953" y="1757976"/>
            <a:ext cx="490136" cy="479609"/>
            <a:chOff x="6566052" y="1869146"/>
            <a:chExt cx="720000" cy="720000"/>
          </a:xfrm>
          <a:solidFill>
            <a:schemeClr val="accent2"/>
          </a:solidFill>
        </p:grpSpPr>
        <p:sp>
          <p:nvSpPr>
            <p:cNvPr id="15" name="Google Shape;509;p29">
              <a:extLst>
                <a:ext uri="{FF2B5EF4-FFF2-40B4-BE49-F238E27FC236}">
                  <a16:creationId xmlns:a16="http://schemas.microsoft.com/office/drawing/2014/main" id="{CE4956D5-1038-7CE4-962A-75177C85F7F9}"/>
                </a:ext>
              </a:extLst>
            </p:cNvPr>
            <p:cNvSpPr/>
            <p:nvPr/>
          </p:nvSpPr>
          <p:spPr>
            <a:xfrm>
              <a:off x="6566052" y="1869146"/>
              <a:ext cx="720000" cy="720000"/>
            </a:xfrm>
            <a:custGeom>
              <a:avLst/>
              <a:gdLst/>
              <a:ahLst/>
              <a:cxnLst/>
              <a:rect l="l" t="t" r="r" b="b"/>
              <a:pathLst>
                <a:path w="38258" h="38258" extrusionOk="0">
                  <a:moveTo>
                    <a:pt x="19165" y="411"/>
                  </a:moveTo>
                  <a:lnTo>
                    <a:pt x="19969" y="429"/>
                  </a:lnTo>
                  <a:lnTo>
                    <a:pt x="21576" y="554"/>
                  </a:lnTo>
                  <a:lnTo>
                    <a:pt x="23148" y="840"/>
                  </a:lnTo>
                  <a:lnTo>
                    <a:pt x="24684" y="1232"/>
                  </a:lnTo>
                  <a:lnTo>
                    <a:pt x="26184" y="1768"/>
                  </a:lnTo>
                  <a:lnTo>
                    <a:pt x="27631" y="2429"/>
                  </a:lnTo>
                  <a:lnTo>
                    <a:pt x="29024" y="3215"/>
                  </a:lnTo>
                  <a:lnTo>
                    <a:pt x="30346" y="4126"/>
                  </a:lnTo>
                  <a:lnTo>
                    <a:pt x="30989" y="4626"/>
                  </a:lnTo>
                  <a:lnTo>
                    <a:pt x="31632" y="5162"/>
                  </a:lnTo>
                  <a:lnTo>
                    <a:pt x="32828" y="6341"/>
                  </a:lnTo>
                  <a:lnTo>
                    <a:pt x="33918" y="7609"/>
                  </a:lnTo>
                  <a:lnTo>
                    <a:pt x="34864" y="8930"/>
                  </a:lnTo>
                  <a:lnTo>
                    <a:pt x="35686" y="10341"/>
                  </a:lnTo>
                  <a:lnTo>
                    <a:pt x="36383" y="11806"/>
                  </a:lnTo>
                  <a:lnTo>
                    <a:pt x="36954" y="13306"/>
                  </a:lnTo>
                  <a:lnTo>
                    <a:pt x="37383" y="14860"/>
                  </a:lnTo>
                  <a:lnTo>
                    <a:pt x="37686" y="16432"/>
                  </a:lnTo>
                  <a:lnTo>
                    <a:pt x="37847" y="18039"/>
                  </a:lnTo>
                  <a:lnTo>
                    <a:pt x="37883" y="19647"/>
                  </a:lnTo>
                  <a:lnTo>
                    <a:pt x="37758" y="21272"/>
                  </a:lnTo>
                  <a:lnTo>
                    <a:pt x="37508" y="22879"/>
                  </a:lnTo>
                  <a:lnTo>
                    <a:pt x="37115" y="24469"/>
                  </a:lnTo>
                  <a:lnTo>
                    <a:pt x="36561" y="26023"/>
                  </a:lnTo>
                  <a:lnTo>
                    <a:pt x="35882" y="27559"/>
                  </a:lnTo>
                  <a:lnTo>
                    <a:pt x="35472" y="28309"/>
                  </a:lnTo>
                  <a:lnTo>
                    <a:pt x="35043" y="29041"/>
                  </a:lnTo>
                  <a:lnTo>
                    <a:pt x="34096" y="30434"/>
                  </a:lnTo>
                  <a:lnTo>
                    <a:pt x="33025" y="31702"/>
                  </a:lnTo>
                  <a:lnTo>
                    <a:pt x="31882" y="32863"/>
                  </a:lnTo>
                  <a:lnTo>
                    <a:pt x="30631" y="33917"/>
                  </a:lnTo>
                  <a:lnTo>
                    <a:pt x="29310" y="34864"/>
                  </a:lnTo>
                  <a:lnTo>
                    <a:pt x="27917" y="35667"/>
                  </a:lnTo>
                  <a:lnTo>
                    <a:pt x="26470" y="36364"/>
                  </a:lnTo>
                  <a:lnTo>
                    <a:pt x="24970" y="36918"/>
                  </a:lnTo>
                  <a:lnTo>
                    <a:pt x="23416" y="37364"/>
                  </a:lnTo>
                  <a:lnTo>
                    <a:pt x="21826" y="37650"/>
                  </a:lnTo>
                  <a:lnTo>
                    <a:pt x="20219" y="37811"/>
                  </a:lnTo>
                  <a:lnTo>
                    <a:pt x="18594" y="37846"/>
                  </a:lnTo>
                  <a:lnTo>
                    <a:pt x="16950" y="37721"/>
                  </a:lnTo>
                  <a:lnTo>
                    <a:pt x="15325" y="37453"/>
                  </a:lnTo>
                  <a:lnTo>
                    <a:pt x="13700" y="37025"/>
                  </a:lnTo>
                  <a:lnTo>
                    <a:pt x="12896" y="36757"/>
                  </a:lnTo>
                  <a:lnTo>
                    <a:pt x="12092" y="36453"/>
                  </a:lnTo>
                  <a:lnTo>
                    <a:pt x="10556" y="35757"/>
                  </a:lnTo>
                  <a:lnTo>
                    <a:pt x="9127" y="34935"/>
                  </a:lnTo>
                  <a:lnTo>
                    <a:pt x="7788" y="33988"/>
                  </a:lnTo>
                  <a:lnTo>
                    <a:pt x="6538" y="32953"/>
                  </a:lnTo>
                  <a:lnTo>
                    <a:pt x="5395" y="31810"/>
                  </a:lnTo>
                  <a:lnTo>
                    <a:pt x="4341" y="30577"/>
                  </a:lnTo>
                  <a:lnTo>
                    <a:pt x="3412" y="29255"/>
                  </a:lnTo>
                  <a:lnTo>
                    <a:pt x="2608" y="27862"/>
                  </a:lnTo>
                  <a:lnTo>
                    <a:pt x="1912" y="26416"/>
                  </a:lnTo>
                  <a:lnTo>
                    <a:pt x="1358" y="24915"/>
                  </a:lnTo>
                  <a:lnTo>
                    <a:pt x="912" y="23344"/>
                  </a:lnTo>
                  <a:lnTo>
                    <a:pt x="626" y="21754"/>
                  </a:lnTo>
                  <a:lnTo>
                    <a:pt x="465" y="20111"/>
                  </a:lnTo>
                  <a:lnTo>
                    <a:pt x="447" y="18450"/>
                  </a:lnTo>
                  <a:lnTo>
                    <a:pt x="590" y="16789"/>
                  </a:lnTo>
                  <a:lnTo>
                    <a:pt x="715" y="15949"/>
                  </a:lnTo>
                  <a:lnTo>
                    <a:pt x="876" y="15110"/>
                  </a:lnTo>
                  <a:lnTo>
                    <a:pt x="1305" y="13485"/>
                  </a:lnTo>
                  <a:lnTo>
                    <a:pt x="1876" y="11931"/>
                  </a:lnTo>
                  <a:lnTo>
                    <a:pt x="2573" y="10448"/>
                  </a:lnTo>
                  <a:lnTo>
                    <a:pt x="3394" y="9037"/>
                  </a:lnTo>
                  <a:lnTo>
                    <a:pt x="4323" y="7716"/>
                  </a:lnTo>
                  <a:lnTo>
                    <a:pt x="5359" y="6483"/>
                  </a:lnTo>
                  <a:lnTo>
                    <a:pt x="6502" y="5340"/>
                  </a:lnTo>
                  <a:lnTo>
                    <a:pt x="7734" y="4304"/>
                  </a:lnTo>
                  <a:lnTo>
                    <a:pt x="9038" y="3376"/>
                  </a:lnTo>
                  <a:lnTo>
                    <a:pt x="10431" y="2572"/>
                  </a:lnTo>
                  <a:lnTo>
                    <a:pt x="11896" y="1875"/>
                  </a:lnTo>
                  <a:lnTo>
                    <a:pt x="13432" y="1304"/>
                  </a:lnTo>
                  <a:lnTo>
                    <a:pt x="15004" y="875"/>
                  </a:lnTo>
                  <a:lnTo>
                    <a:pt x="16647" y="572"/>
                  </a:lnTo>
                  <a:lnTo>
                    <a:pt x="18308" y="429"/>
                  </a:lnTo>
                  <a:lnTo>
                    <a:pt x="19165" y="411"/>
                  </a:lnTo>
                  <a:close/>
                  <a:moveTo>
                    <a:pt x="19487" y="0"/>
                  </a:moveTo>
                  <a:lnTo>
                    <a:pt x="17272" y="107"/>
                  </a:lnTo>
                  <a:lnTo>
                    <a:pt x="15075" y="447"/>
                  </a:lnTo>
                  <a:lnTo>
                    <a:pt x="12950" y="1036"/>
                  </a:lnTo>
                  <a:lnTo>
                    <a:pt x="10896" y="1875"/>
                  </a:lnTo>
                  <a:lnTo>
                    <a:pt x="8949" y="2947"/>
                  </a:lnTo>
                  <a:lnTo>
                    <a:pt x="7127" y="4251"/>
                  </a:lnTo>
                  <a:lnTo>
                    <a:pt x="5448" y="5751"/>
                  </a:lnTo>
                  <a:lnTo>
                    <a:pt x="3948" y="7484"/>
                  </a:lnTo>
                  <a:lnTo>
                    <a:pt x="2662" y="9430"/>
                  </a:lnTo>
                  <a:lnTo>
                    <a:pt x="1572" y="11556"/>
                  </a:lnTo>
                  <a:lnTo>
                    <a:pt x="1144" y="12717"/>
                  </a:lnTo>
                  <a:lnTo>
                    <a:pt x="751" y="13878"/>
                  </a:lnTo>
                  <a:lnTo>
                    <a:pt x="233" y="16217"/>
                  </a:lnTo>
                  <a:lnTo>
                    <a:pt x="1" y="18539"/>
                  </a:lnTo>
                  <a:lnTo>
                    <a:pt x="72" y="20825"/>
                  </a:lnTo>
                  <a:lnTo>
                    <a:pt x="412" y="23058"/>
                  </a:lnTo>
                  <a:lnTo>
                    <a:pt x="1001" y="25219"/>
                  </a:lnTo>
                  <a:lnTo>
                    <a:pt x="1823" y="27273"/>
                  </a:lnTo>
                  <a:lnTo>
                    <a:pt x="2894" y="29220"/>
                  </a:lnTo>
                  <a:lnTo>
                    <a:pt x="4162" y="31042"/>
                  </a:lnTo>
                  <a:lnTo>
                    <a:pt x="5645" y="32685"/>
                  </a:lnTo>
                  <a:lnTo>
                    <a:pt x="7288" y="34167"/>
                  </a:lnTo>
                  <a:lnTo>
                    <a:pt x="9127" y="35453"/>
                  </a:lnTo>
                  <a:lnTo>
                    <a:pt x="11110" y="36525"/>
                  </a:lnTo>
                  <a:lnTo>
                    <a:pt x="13253" y="37346"/>
                  </a:lnTo>
                  <a:lnTo>
                    <a:pt x="15504" y="37936"/>
                  </a:lnTo>
                  <a:lnTo>
                    <a:pt x="17879" y="38221"/>
                  </a:lnTo>
                  <a:lnTo>
                    <a:pt x="19111" y="38257"/>
                  </a:lnTo>
                  <a:lnTo>
                    <a:pt x="20094" y="38239"/>
                  </a:lnTo>
                  <a:lnTo>
                    <a:pt x="21076" y="38150"/>
                  </a:lnTo>
                  <a:lnTo>
                    <a:pt x="21791" y="38079"/>
                  </a:lnTo>
                  <a:lnTo>
                    <a:pt x="23202" y="37828"/>
                  </a:lnTo>
                  <a:lnTo>
                    <a:pt x="24577" y="37471"/>
                  </a:lnTo>
                  <a:lnTo>
                    <a:pt x="25916" y="37025"/>
                  </a:lnTo>
                  <a:lnTo>
                    <a:pt x="27202" y="36471"/>
                  </a:lnTo>
                  <a:lnTo>
                    <a:pt x="28453" y="35846"/>
                  </a:lnTo>
                  <a:lnTo>
                    <a:pt x="29649" y="35114"/>
                  </a:lnTo>
                  <a:lnTo>
                    <a:pt x="30774" y="34310"/>
                  </a:lnTo>
                  <a:lnTo>
                    <a:pt x="31846" y="33435"/>
                  </a:lnTo>
                  <a:lnTo>
                    <a:pt x="32846" y="32470"/>
                  </a:lnTo>
                  <a:lnTo>
                    <a:pt x="33775" y="31434"/>
                  </a:lnTo>
                  <a:lnTo>
                    <a:pt x="34650" y="30327"/>
                  </a:lnTo>
                  <a:lnTo>
                    <a:pt x="35418" y="29166"/>
                  </a:lnTo>
                  <a:lnTo>
                    <a:pt x="36115" y="27934"/>
                  </a:lnTo>
                  <a:lnTo>
                    <a:pt x="36722" y="26666"/>
                  </a:lnTo>
                  <a:lnTo>
                    <a:pt x="37240" y="25326"/>
                  </a:lnTo>
                  <a:lnTo>
                    <a:pt x="37454" y="24630"/>
                  </a:lnTo>
                  <a:lnTo>
                    <a:pt x="37651" y="23933"/>
                  </a:lnTo>
                  <a:lnTo>
                    <a:pt x="37954" y="22540"/>
                  </a:lnTo>
                  <a:lnTo>
                    <a:pt x="38151" y="21129"/>
                  </a:lnTo>
                  <a:lnTo>
                    <a:pt x="38258" y="19718"/>
                  </a:lnTo>
                  <a:lnTo>
                    <a:pt x="38240" y="18325"/>
                  </a:lnTo>
                  <a:lnTo>
                    <a:pt x="38133" y="16932"/>
                  </a:lnTo>
                  <a:lnTo>
                    <a:pt x="37919" y="15557"/>
                  </a:lnTo>
                  <a:lnTo>
                    <a:pt x="37615" y="14199"/>
                  </a:lnTo>
                  <a:lnTo>
                    <a:pt x="37204" y="12877"/>
                  </a:lnTo>
                  <a:lnTo>
                    <a:pt x="36704" y="11574"/>
                  </a:lnTo>
                  <a:lnTo>
                    <a:pt x="36115" y="10323"/>
                  </a:lnTo>
                  <a:lnTo>
                    <a:pt x="35418" y="9109"/>
                  </a:lnTo>
                  <a:lnTo>
                    <a:pt x="34632" y="7930"/>
                  </a:lnTo>
                  <a:lnTo>
                    <a:pt x="33775" y="6823"/>
                  </a:lnTo>
                  <a:lnTo>
                    <a:pt x="32810" y="5769"/>
                  </a:lnTo>
                  <a:lnTo>
                    <a:pt x="31775" y="4787"/>
                  </a:lnTo>
                  <a:lnTo>
                    <a:pt x="31221" y="4322"/>
                  </a:lnTo>
                  <a:lnTo>
                    <a:pt x="30256" y="3572"/>
                  </a:lnTo>
                  <a:lnTo>
                    <a:pt x="28220" y="2286"/>
                  </a:lnTo>
                  <a:lnTo>
                    <a:pt x="26113" y="1304"/>
                  </a:lnTo>
                  <a:lnTo>
                    <a:pt x="23934" y="607"/>
                  </a:lnTo>
                  <a:lnTo>
                    <a:pt x="21719" y="179"/>
                  </a:lnTo>
                  <a:lnTo>
                    <a:pt x="19487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16" name="Google Shape;504;p29">
              <a:extLst>
                <a:ext uri="{FF2B5EF4-FFF2-40B4-BE49-F238E27FC236}">
                  <a16:creationId xmlns:a16="http://schemas.microsoft.com/office/drawing/2014/main" id="{6E5E3E9C-7678-1442-13C7-07B9293CC8DE}"/>
                </a:ext>
              </a:extLst>
            </p:cNvPr>
            <p:cNvSpPr/>
            <p:nvPr/>
          </p:nvSpPr>
          <p:spPr>
            <a:xfrm>
              <a:off x="6657429" y="1966145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31900" h="31900" extrusionOk="0">
                  <a:moveTo>
                    <a:pt x="15182" y="0"/>
                  </a:moveTo>
                  <a:lnTo>
                    <a:pt x="13664" y="143"/>
                  </a:lnTo>
                  <a:lnTo>
                    <a:pt x="12146" y="429"/>
                  </a:lnTo>
                  <a:lnTo>
                    <a:pt x="10664" y="876"/>
                  </a:lnTo>
                  <a:lnTo>
                    <a:pt x="9235" y="1447"/>
                  </a:lnTo>
                  <a:lnTo>
                    <a:pt x="7842" y="2179"/>
                  </a:lnTo>
                  <a:lnTo>
                    <a:pt x="6502" y="3055"/>
                  </a:lnTo>
                  <a:lnTo>
                    <a:pt x="5252" y="4090"/>
                  </a:lnTo>
                  <a:lnTo>
                    <a:pt x="4663" y="4662"/>
                  </a:lnTo>
                  <a:lnTo>
                    <a:pt x="4091" y="5251"/>
                  </a:lnTo>
                  <a:lnTo>
                    <a:pt x="3073" y="6502"/>
                  </a:lnTo>
                  <a:lnTo>
                    <a:pt x="2198" y="7823"/>
                  </a:lnTo>
                  <a:lnTo>
                    <a:pt x="1466" y="9216"/>
                  </a:lnTo>
                  <a:lnTo>
                    <a:pt x="876" y="10663"/>
                  </a:lnTo>
                  <a:lnTo>
                    <a:pt x="430" y="12145"/>
                  </a:lnTo>
                  <a:lnTo>
                    <a:pt x="144" y="13646"/>
                  </a:lnTo>
                  <a:lnTo>
                    <a:pt x="1" y="15182"/>
                  </a:lnTo>
                  <a:lnTo>
                    <a:pt x="1" y="16718"/>
                  </a:lnTo>
                  <a:lnTo>
                    <a:pt x="144" y="18236"/>
                  </a:lnTo>
                  <a:lnTo>
                    <a:pt x="430" y="19754"/>
                  </a:lnTo>
                  <a:lnTo>
                    <a:pt x="876" y="21236"/>
                  </a:lnTo>
                  <a:lnTo>
                    <a:pt x="1466" y="22665"/>
                  </a:lnTo>
                  <a:lnTo>
                    <a:pt x="2198" y="24058"/>
                  </a:lnTo>
                  <a:lnTo>
                    <a:pt x="3073" y="25398"/>
                  </a:lnTo>
                  <a:lnTo>
                    <a:pt x="4091" y="26648"/>
                  </a:lnTo>
                  <a:lnTo>
                    <a:pt x="4663" y="27238"/>
                  </a:lnTo>
                  <a:lnTo>
                    <a:pt x="5252" y="27809"/>
                  </a:lnTo>
                  <a:lnTo>
                    <a:pt x="6502" y="28827"/>
                  </a:lnTo>
                  <a:lnTo>
                    <a:pt x="7842" y="29702"/>
                  </a:lnTo>
                  <a:lnTo>
                    <a:pt x="9235" y="30435"/>
                  </a:lnTo>
                  <a:lnTo>
                    <a:pt x="10664" y="31024"/>
                  </a:lnTo>
                  <a:lnTo>
                    <a:pt x="12146" y="31453"/>
                  </a:lnTo>
                  <a:lnTo>
                    <a:pt x="13664" y="31756"/>
                  </a:lnTo>
                  <a:lnTo>
                    <a:pt x="15182" y="31899"/>
                  </a:lnTo>
                  <a:lnTo>
                    <a:pt x="16718" y="31899"/>
                  </a:lnTo>
                  <a:lnTo>
                    <a:pt x="18237" y="31756"/>
                  </a:lnTo>
                  <a:lnTo>
                    <a:pt x="19755" y="31453"/>
                  </a:lnTo>
                  <a:lnTo>
                    <a:pt x="21237" y="31024"/>
                  </a:lnTo>
                  <a:lnTo>
                    <a:pt x="22684" y="30435"/>
                  </a:lnTo>
                  <a:lnTo>
                    <a:pt x="24059" y="29702"/>
                  </a:lnTo>
                  <a:lnTo>
                    <a:pt x="25399" y="28827"/>
                  </a:lnTo>
                  <a:lnTo>
                    <a:pt x="26649" y="27809"/>
                  </a:lnTo>
                  <a:lnTo>
                    <a:pt x="27238" y="27238"/>
                  </a:lnTo>
                  <a:lnTo>
                    <a:pt x="27810" y="26648"/>
                  </a:lnTo>
                  <a:lnTo>
                    <a:pt x="28828" y="25398"/>
                  </a:lnTo>
                  <a:lnTo>
                    <a:pt x="29703" y="24058"/>
                  </a:lnTo>
                  <a:lnTo>
                    <a:pt x="30435" y="22665"/>
                  </a:lnTo>
                  <a:lnTo>
                    <a:pt x="31025" y="21236"/>
                  </a:lnTo>
                  <a:lnTo>
                    <a:pt x="31471" y="19754"/>
                  </a:lnTo>
                  <a:lnTo>
                    <a:pt x="31757" y="18236"/>
                  </a:lnTo>
                  <a:lnTo>
                    <a:pt x="31900" y="16718"/>
                  </a:lnTo>
                  <a:lnTo>
                    <a:pt x="31900" y="15182"/>
                  </a:lnTo>
                  <a:lnTo>
                    <a:pt x="31757" y="13646"/>
                  </a:lnTo>
                  <a:lnTo>
                    <a:pt x="31471" y="12145"/>
                  </a:lnTo>
                  <a:lnTo>
                    <a:pt x="31025" y="10663"/>
                  </a:lnTo>
                  <a:lnTo>
                    <a:pt x="30435" y="9216"/>
                  </a:lnTo>
                  <a:lnTo>
                    <a:pt x="29703" y="7823"/>
                  </a:lnTo>
                  <a:lnTo>
                    <a:pt x="28828" y="6502"/>
                  </a:lnTo>
                  <a:lnTo>
                    <a:pt x="27810" y="5251"/>
                  </a:lnTo>
                  <a:lnTo>
                    <a:pt x="27238" y="4662"/>
                  </a:lnTo>
                  <a:lnTo>
                    <a:pt x="26649" y="4090"/>
                  </a:lnTo>
                  <a:lnTo>
                    <a:pt x="25399" y="3055"/>
                  </a:lnTo>
                  <a:lnTo>
                    <a:pt x="24059" y="2179"/>
                  </a:lnTo>
                  <a:lnTo>
                    <a:pt x="22684" y="1447"/>
                  </a:lnTo>
                  <a:lnTo>
                    <a:pt x="21237" y="876"/>
                  </a:lnTo>
                  <a:lnTo>
                    <a:pt x="19755" y="429"/>
                  </a:lnTo>
                  <a:lnTo>
                    <a:pt x="18237" y="143"/>
                  </a:lnTo>
                  <a:lnTo>
                    <a:pt x="16718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D71350-2F2E-EA79-67C9-1A3E473211E3}"/>
              </a:ext>
            </a:extLst>
          </p:cNvPr>
          <p:cNvSpPr txBox="1"/>
          <p:nvPr/>
        </p:nvSpPr>
        <p:spPr bwMode="gray">
          <a:xfrm>
            <a:off x="4085504" y="2434942"/>
            <a:ext cx="4188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Financial exclusion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3302D6-6A88-C908-331F-A2B81A5328AD}"/>
              </a:ext>
            </a:extLst>
          </p:cNvPr>
          <p:cNvGrpSpPr/>
          <p:nvPr/>
        </p:nvGrpSpPr>
        <p:grpSpPr>
          <a:xfrm>
            <a:off x="3555353" y="2354150"/>
            <a:ext cx="490136" cy="479609"/>
            <a:chOff x="6566052" y="1869146"/>
            <a:chExt cx="720000" cy="720000"/>
          </a:xfrm>
          <a:solidFill>
            <a:schemeClr val="accent2"/>
          </a:solidFill>
        </p:grpSpPr>
        <p:sp>
          <p:nvSpPr>
            <p:cNvPr id="20" name="Google Shape;509;p29">
              <a:extLst>
                <a:ext uri="{FF2B5EF4-FFF2-40B4-BE49-F238E27FC236}">
                  <a16:creationId xmlns:a16="http://schemas.microsoft.com/office/drawing/2014/main" id="{4D3411E9-A3B2-9C30-310A-7587512DBC1B}"/>
                </a:ext>
              </a:extLst>
            </p:cNvPr>
            <p:cNvSpPr/>
            <p:nvPr/>
          </p:nvSpPr>
          <p:spPr>
            <a:xfrm>
              <a:off x="6566052" y="1869146"/>
              <a:ext cx="720000" cy="720000"/>
            </a:xfrm>
            <a:custGeom>
              <a:avLst/>
              <a:gdLst/>
              <a:ahLst/>
              <a:cxnLst/>
              <a:rect l="l" t="t" r="r" b="b"/>
              <a:pathLst>
                <a:path w="38258" h="38258" extrusionOk="0">
                  <a:moveTo>
                    <a:pt x="19165" y="411"/>
                  </a:moveTo>
                  <a:lnTo>
                    <a:pt x="19969" y="429"/>
                  </a:lnTo>
                  <a:lnTo>
                    <a:pt x="21576" y="554"/>
                  </a:lnTo>
                  <a:lnTo>
                    <a:pt x="23148" y="840"/>
                  </a:lnTo>
                  <a:lnTo>
                    <a:pt x="24684" y="1232"/>
                  </a:lnTo>
                  <a:lnTo>
                    <a:pt x="26184" y="1768"/>
                  </a:lnTo>
                  <a:lnTo>
                    <a:pt x="27631" y="2429"/>
                  </a:lnTo>
                  <a:lnTo>
                    <a:pt x="29024" y="3215"/>
                  </a:lnTo>
                  <a:lnTo>
                    <a:pt x="30346" y="4126"/>
                  </a:lnTo>
                  <a:lnTo>
                    <a:pt x="30989" y="4626"/>
                  </a:lnTo>
                  <a:lnTo>
                    <a:pt x="31632" y="5162"/>
                  </a:lnTo>
                  <a:lnTo>
                    <a:pt x="32828" y="6341"/>
                  </a:lnTo>
                  <a:lnTo>
                    <a:pt x="33918" y="7609"/>
                  </a:lnTo>
                  <a:lnTo>
                    <a:pt x="34864" y="8930"/>
                  </a:lnTo>
                  <a:lnTo>
                    <a:pt x="35686" y="10341"/>
                  </a:lnTo>
                  <a:lnTo>
                    <a:pt x="36383" y="11806"/>
                  </a:lnTo>
                  <a:lnTo>
                    <a:pt x="36954" y="13306"/>
                  </a:lnTo>
                  <a:lnTo>
                    <a:pt x="37383" y="14860"/>
                  </a:lnTo>
                  <a:lnTo>
                    <a:pt x="37686" y="16432"/>
                  </a:lnTo>
                  <a:lnTo>
                    <a:pt x="37847" y="18039"/>
                  </a:lnTo>
                  <a:lnTo>
                    <a:pt x="37883" y="19647"/>
                  </a:lnTo>
                  <a:lnTo>
                    <a:pt x="37758" y="21272"/>
                  </a:lnTo>
                  <a:lnTo>
                    <a:pt x="37508" y="22879"/>
                  </a:lnTo>
                  <a:lnTo>
                    <a:pt x="37115" y="24469"/>
                  </a:lnTo>
                  <a:lnTo>
                    <a:pt x="36561" y="26023"/>
                  </a:lnTo>
                  <a:lnTo>
                    <a:pt x="35882" y="27559"/>
                  </a:lnTo>
                  <a:lnTo>
                    <a:pt x="35472" y="28309"/>
                  </a:lnTo>
                  <a:lnTo>
                    <a:pt x="35043" y="29041"/>
                  </a:lnTo>
                  <a:lnTo>
                    <a:pt x="34096" y="30434"/>
                  </a:lnTo>
                  <a:lnTo>
                    <a:pt x="33025" y="31702"/>
                  </a:lnTo>
                  <a:lnTo>
                    <a:pt x="31882" y="32863"/>
                  </a:lnTo>
                  <a:lnTo>
                    <a:pt x="30631" y="33917"/>
                  </a:lnTo>
                  <a:lnTo>
                    <a:pt x="29310" y="34864"/>
                  </a:lnTo>
                  <a:lnTo>
                    <a:pt x="27917" y="35667"/>
                  </a:lnTo>
                  <a:lnTo>
                    <a:pt x="26470" y="36364"/>
                  </a:lnTo>
                  <a:lnTo>
                    <a:pt x="24970" y="36918"/>
                  </a:lnTo>
                  <a:lnTo>
                    <a:pt x="23416" y="37364"/>
                  </a:lnTo>
                  <a:lnTo>
                    <a:pt x="21826" y="37650"/>
                  </a:lnTo>
                  <a:lnTo>
                    <a:pt x="20219" y="37811"/>
                  </a:lnTo>
                  <a:lnTo>
                    <a:pt x="18594" y="37846"/>
                  </a:lnTo>
                  <a:lnTo>
                    <a:pt x="16950" y="37721"/>
                  </a:lnTo>
                  <a:lnTo>
                    <a:pt x="15325" y="37453"/>
                  </a:lnTo>
                  <a:lnTo>
                    <a:pt x="13700" y="37025"/>
                  </a:lnTo>
                  <a:lnTo>
                    <a:pt x="12896" y="36757"/>
                  </a:lnTo>
                  <a:lnTo>
                    <a:pt x="12092" y="36453"/>
                  </a:lnTo>
                  <a:lnTo>
                    <a:pt x="10556" y="35757"/>
                  </a:lnTo>
                  <a:lnTo>
                    <a:pt x="9127" y="34935"/>
                  </a:lnTo>
                  <a:lnTo>
                    <a:pt x="7788" y="33988"/>
                  </a:lnTo>
                  <a:lnTo>
                    <a:pt x="6538" y="32953"/>
                  </a:lnTo>
                  <a:lnTo>
                    <a:pt x="5395" y="31810"/>
                  </a:lnTo>
                  <a:lnTo>
                    <a:pt x="4341" y="30577"/>
                  </a:lnTo>
                  <a:lnTo>
                    <a:pt x="3412" y="29255"/>
                  </a:lnTo>
                  <a:lnTo>
                    <a:pt x="2608" y="27862"/>
                  </a:lnTo>
                  <a:lnTo>
                    <a:pt x="1912" y="26416"/>
                  </a:lnTo>
                  <a:lnTo>
                    <a:pt x="1358" y="24915"/>
                  </a:lnTo>
                  <a:lnTo>
                    <a:pt x="912" y="23344"/>
                  </a:lnTo>
                  <a:lnTo>
                    <a:pt x="626" y="21754"/>
                  </a:lnTo>
                  <a:lnTo>
                    <a:pt x="465" y="20111"/>
                  </a:lnTo>
                  <a:lnTo>
                    <a:pt x="447" y="18450"/>
                  </a:lnTo>
                  <a:lnTo>
                    <a:pt x="590" y="16789"/>
                  </a:lnTo>
                  <a:lnTo>
                    <a:pt x="715" y="15949"/>
                  </a:lnTo>
                  <a:lnTo>
                    <a:pt x="876" y="15110"/>
                  </a:lnTo>
                  <a:lnTo>
                    <a:pt x="1305" y="13485"/>
                  </a:lnTo>
                  <a:lnTo>
                    <a:pt x="1876" y="11931"/>
                  </a:lnTo>
                  <a:lnTo>
                    <a:pt x="2573" y="10448"/>
                  </a:lnTo>
                  <a:lnTo>
                    <a:pt x="3394" y="9037"/>
                  </a:lnTo>
                  <a:lnTo>
                    <a:pt x="4323" y="7716"/>
                  </a:lnTo>
                  <a:lnTo>
                    <a:pt x="5359" y="6483"/>
                  </a:lnTo>
                  <a:lnTo>
                    <a:pt x="6502" y="5340"/>
                  </a:lnTo>
                  <a:lnTo>
                    <a:pt x="7734" y="4304"/>
                  </a:lnTo>
                  <a:lnTo>
                    <a:pt x="9038" y="3376"/>
                  </a:lnTo>
                  <a:lnTo>
                    <a:pt x="10431" y="2572"/>
                  </a:lnTo>
                  <a:lnTo>
                    <a:pt x="11896" y="1875"/>
                  </a:lnTo>
                  <a:lnTo>
                    <a:pt x="13432" y="1304"/>
                  </a:lnTo>
                  <a:lnTo>
                    <a:pt x="15004" y="875"/>
                  </a:lnTo>
                  <a:lnTo>
                    <a:pt x="16647" y="572"/>
                  </a:lnTo>
                  <a:lnTo>
                    <a:pt x="18308" y="429"/>
                  </a:lnTo>
                  <a:lnTo>
                    <a:pt x="19165" y="411"/>
                  </a:lnTo>
                  <a:close/>
                  <a:moveTo>
                    <a:pt x="19487" y="0"/>
                  </a:moveTo>
                  <a:lnTo>
                    <a:pt x="17272" y="107"/>
                  </a:lnTo>
                  <a:lnTo>
                    <a:pt x="15075" y="447"/>
                  </a:lnTo>
                  <a:lnTo>
                    <a:pt x="12950" y="1036"/>
                  </a:lnTo>
                  <a:lnTo>
                    <a:pt x="10896" y="1875"/>
                  </a:lnTo>
                  <a:lnTo>
                    <a:pt x="8949" y="2947"/>
                  </a:lnTo>
                  <a:lnTo>
                    <a:pt x="7127" y="4251"/>
                  </a:lnTo>
                  <a:lnTo>
                    <a:pt x="5448" y="5751"/>
                  </a:lnTo>
                  <a:lnTo>
                    <a:pt x="3948" y="7484"/>
                  </a:lnTo>
                  <a:lnTo>
                    <a:pt x="2662" y="9430"/>
                  </a:lnTo>
                  <a:lnTo>
                    <a:pt x="1572" y="11556"/>
                  </a:lnTo>
                  <a:lnTo>
                    <a:pt x="1144" y="12717"/>
                  </a:lnTo>
                  <a:lnTo>
                    <a:pt x="751" y="13878"/>
                  </a:lnTo>
                  <a:lnTo>
                    <a:pt x="233" y="16217"/>
                  </a:lnTo>
                  <a:lnTo>
                    <a:pt x="1" y="18539"/>
                  </a:lnTo>
                  <a:lnTo>
                    <a:pt x="72" y="20825"/>
                  </a:lnTo>
                  <a:lnTo>
                    <a:pt x="412" y="23058"/>
                  </a:lnTo>
                  <a:lnTo>
                    <a:pt x="1001" y="25219"/>
                  </a:lnTo>
                  <a:lnTo>
                    <a:pt x="1823" y="27273"/>
                  </a:lnTo>
                  <a:lnTo>
                    <a:pt x="2894" y="29220"/>
                  </a:lnTo>
                  <a:lnTo>
                    <a:pt x="4162" y="31042"/>
                  </a:lnTo>
                  <a:lnTo>
                    <a:pt x="5645" y="32685"/>
                  </a:lnTo>
                  <a:lnTo>
                    <a:pt x="7288" y="34167"/>
                  </a:lnTo>
                  <a:lnTo>
                    <a:pt x="9127" y="35453"/>
                  </a:lnTo>
                  <a:lnTo>
                    <a:pt x="11110" y="36525"/>
                  </a:lnTo>
                  <a:lnTo>
                    <a:pt x="13253" y="37346"/>
                  </a:lnTo>
                  <a:lnTo>
                    <a:pt x="15504" y="37936"/>
                  </a:lnTo>
                  <a:lnTo>
                    <a:pt x="17879" y="38221"/>
                  </a:lnTo>
                  <a:lnTo>
                    <a:pt x="19111" y="38257"/>
                  </a:lnTo>
                  <a:lnTo>
                    <a:pt x="20094" y="38239"/>
                  </a:lnTo>
                  <a:lnTo>
                    <a:pt x="21076" y="38150"/>
                  </a:lnTo>
                  <a:lnTo>
                    <a:pt x="21791" y="38079"/>
                  </a:lnTo>
                  <a:lnTo>
                    <a:pt x="23202" y="37828"/>
                  </a:lnTo>
                  <a:lnTo>
                    <a:pt x="24577" y="37471"/>
                  </a:lnTo>
                  <a:lnTo>
                    <a:pt x="25916" y="37025"/>
                  </a:lnTo>
                  <a:lnTo>
                    <a:pt x="27202" y="36471"/>
                  </a:lnTo>
                  <a:lnTo>
                    <a:pt x="28453" y="35846"/>
                  </a:lnTo>
                  <a:lnTo>
                    <a:pt x="29649" y="35114"/>
                  </a:lnTo>
                  <a:lnTo>
                    <a:pt x="30774" y="34310"/>
                  </a:lnTo>
                  <a:lnTo>
                    <a:pt x="31846" y="33435"/>
                  </a:lnTo>
                  <a:lnTo>
                    <a:pt x="32846" y="32470"/>
                  </a:lnTo>
                  <a:lnTo>
                    <a:pt x="33775" y="31434"/>
                  </a:lnTo>
                  <a:lnTo>
                    <a:pt x="34650" y="30327"/>
                  </a:lnTo>
                  <a:lnTo>
                    <a:pt x="35418" y="29166"/>
                  </a:lnTo>
                  <a:lnTo>
                    <a:pt x="36115" y="27934"/>
                  </a:lnTo>
                  <a:lnTo>
                    <a:pt x="36722" y="26666"/>
                  </a:lnTo>
                  <a:lnTo>
                    <a:pt x="37240" y="25326"/>
                  </a:lnTo>
                  <a:lnTo>
                    <a:pt x="37454" y="24630"/>
                  </a:lnTo>
                  <a:lnTo>
                    <a:pt x="37651" y="23933"/>
                  </a:lnTo>
                  <a:lnTo>
                    <a:pt x="37954" y="22540"/>
                  </a:lnTo>
                  <a:lnTo>
                    <a:pt x="38151" y="21129"/>
                  </a:lnTo>
                  <a:lnTo>
                    <a:pt x="38258" y="19718"/>
                  </a:lnTo>
                  <a:lnTo>
                    <a:pt x="38240" y="18325"/>
                  </a:lnTo>
                  <a:lnTo>
                    <a:pt x="38133" y="16932"/>
                  </a:lnTo>
                  <a:lnTo>
                    <a:pt x="37919" y="15557"/>
                  </a:lnTo>
                  <a:lnTo>
                    <a:pt x="37615" y="14199"/>
                  </a:lnTo>
                  <a:lnTo>
                    <a:pt x="37204" y="12877"/>
                  </a:lnTo>
                  <a:lnTo>
                    <a:pt x="36704" y="11574"/>
                  </a:lnTo>
                  <a:lnTo>
                    <a:pt x="36115" y="10323"/>
                  </a:lnTo>
                  <a:lnTo>
                    <a:pt x="35418" y="9109"/>
                  </a:lnTo>
                  <a:lnTo>
                    <a:pt x="34632" y="7930"/>
                  </a:lnTo>
                  <a:lnTo>
                    <a:pt x="33775" y="6823"/>
                  </a:lnTo>
                  <a:lnTo>
                    <a:pt x="32810" y="5769"/>
                  </a:lnTo>
                  <a:lnTo>
                    <a:pt x="31775" y="4787"/>
                  </a:lnTo>
                  <a:lnTo>
                    <a:pt x="31221" y="4322"/>
                  </a:lnTo>
                  <a:lnTo>
                    <a:pt x="30256" y="3572"/>
                  </a:lnTo>
                  <a:lnTo>
                    <a:pt x="28220" y="2286"/>
                  </a:lnTo>
                  <a:lnTo>
                    <a:pt x="26113" y="1304"/>
                  </a:lnTo>
                  <a:lnTo>
                    <a:pt x="23934" y="607"/>
                  </a:lnTo>
                  <a:lnTo>
                    <a:pt x="21719" y="179"/>
                  </a:lnTo>
                  <a:lnTo>
                    <a:pt x="19487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21" name="Google Shape;504;p29">
              <a:extLst>
                <a:ext uri="{FF2B5EF4-FFF2-40B4-BE49-F238E27FC236}">
                  <a16:creationId xmlns:a16="http://schemas.microsoft.com/office/drawing/2014/main" id="{B23DA616-D8C0-76A0-2F25-DD7FB2A5C900}"/>
                </a:ext>
              </a:extLst>
            </p:cNvPr>
            <p:cNvSpPr/>
            <p:nvPr/>
          </p:nvSpPr>
          <p:spPr>
            <a:xfrm>
              <a:off x="6657429" y="1966145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31900" h="31900" extrusionOk="0">
                  <a:moveTo>
                    <a:pt x="15182" y="0"/>
                  </a:moveTo>
                  <a:lnTo>
                    <a:pt x="13664" y="143"/>
                  </a:lnTo>
                  <a:lnTo>
                    <a:pt x="12146" y="429"/>
                  </a:lnTo>
                  <a:lnTo>
                    <a:pt x="10664" y="876"/>
                  </a:lnTo>
                  <a:lnTo>
                    <a:pt x="9235" y="1447"/>
                  </a:lnTo>
                  <a:lnTo>
                    <a:pt x="7842" y="2179"/>
                  </a:lnTo>
                  <a:lnTo>
                    <a:pt x="6502" y="3055"/>
                  </a:lnTo>
                  <a:lnTo>
                    <a:pt x="5252" y="4090"/>
                  </a:lnTo>
                  <a:lnTo>
                    <a:pt x="4663" y="4662"/>
                  </a:lnTo>
                  <a:lnTo>
                    <a:pt x="4091" y="5251"/>
                  </a:lnTo>
                  <a:lnTo>
                    <a:pt x="3073" y="6502"/>
                  </a:lnTo>
                  <a:lnTo>
                    <a:pt x="2198" y="7823"/>
                  </a:lnTo>
                  <a:lnTo>
                    <a:pt x="1466" y="9216"/>
                  </a:lnTo>
                  <a:lnTo>
                    <a:pt x="876" y="10663"/>
                  </a:lnTo>
                  <a:lnTo>
                    <a:pt x="430" y="12145"/>
                  </a:lnTo>
                  <a:lnTo>
                    <a:pt x="144" y="13646"/>
                  </a:lnTo>
                  <a:lnTo>
                    <a:pt x="1" y="15182"/>
                  </a:lnTo>
                  <a:lnTo>
                    <a:pt x="1" y="16718"/>
                  </a:lnTo>
                  <a:lnTo>
                    <a:pt x="144" y="18236"/>
                  </a:lnTo>
                  <a:lnTo>
                    <a:pt x="430" y="19754"/>
                  </a:lnTo>
                  <a:lnTo>
                    <a:pt x="876" y="21236"/>
                  </a:lnTo>
                  <a:lnTo>
                    <a:pt x="1466" y="22665"/>
                  </a:lnTo>
                  <a:lnTo>
                    <a:pt x="2198" y="24058"/>
                  </a:lnTo>
                  <a:lnTo>
                    <a:pt x="3073" y="25398"/>
                  </a:lnTo>
                  <a:lnTo>
                    <a:pt x="4091" y="26648"/>
                  </a:lnTo>
                  <a:lnTo>
                    <a:pt x="4663" y="27238"/>
                  </a:lnTo>
                  <a:lnTo>
                    <a:pt x="5252" y="27809"/>
                  </a:lnTo>
                  <a:lnTo>
                    <a:pt x="6502" y="28827"/>
                  </a:lnTo>
                  <a:lnTo>
                    <a:pt x="7842" y="29702"/>
                  </a:lnTo>
                  <a:lnTo>
                    <a:pt x="9235" y="30435"/>
                  </a:lnTo>
                  <a:lnTo>
                    <a:pt x="10664" y="31024"/>
                  </a:lnTo>
                  <a:lnTo>
                    <a:pt x="12146" y="31453"/>
                  </a:lnTo>
                  <a:lnTo>
                    <a:pt x="13664" y="31756"/>
                  </a:lnTo>
                  <a:lnTo>
                    <a:pt x="15182" y="31899"/>
                  </a:lnTo>
                  <a:lnTo>
                    <a:pt x="16718" y="31899"/>
                  </a:lnTo>
                  <a:lnTo>
                    <a:pt x="18237" y="31756"/>
                  </a:lnTo>
                  <a:lnTo>
                    <a:pt x="19755" y="31453"/>
                  </a:lnTo>
                  <a:lnTo>
                    <a:pt x="21237" y="31024"/>
                  </a:lnTo>
                  <a:lnTo>
                    <a:pt x="22684" y="30435"/>
                  </a:lnTo>
                  <a:lnTo>
                    <a:pt x="24059" y="29702"/>
                  </a:lnTo>
                  <a:lnTo>
                    <a:pt x="25399" y="28827"/>
                  </a:lnTo>
                  <a:lnTo>
                    <a:pt x="26649" y="27809"/>
                  </a:lnTo>
                  <a:lnTo>
                    <a:pt x="27238" y="27238"/>
                  </a:lnTo>
                  <a:lnTo>
                    <a:pt x="27810" y="26648"/>
                  </a:lnTo>
                  <a:lnTo>
                    <a:pt x="28828" y="25398"/>
                  </a:lnTo>
                  <a:lnTo>
                    <a:pt x="29703" y="24058"/>
                  </a:lnTo>
                  <a:lnTo>
                    <a:pt x="30435" y="22665"/>
                  </a:lnTo>
                  <a:lnTo>
                    <a:pt x="31025" y="21236"/>
                  </a:lnTo>
                  <a:lnTo>
                    <a:pt x="31471" y="19754"/>
                  </a:lnTo>
                  <a:lnTo>
                    <a:pt x="31757" y="18236"/>
                  </a:lnTo>
                  <a:lnTo>
                    <a:pt x="31900" y="16718"/>
                  </a:lnTo>
                  <a:lnTo>
                    <a:pt x="31900" y="15182"/>
                  </a:lnTo>
                  <a:lnTo>
                    <a:pt x="31757" y="13646"/>
                  </a:lnTo>
                  <a:lnTo>
                    <a:pt x="31471" y="12145"/>
                  </a:lnTo>
                  <a:lnTo>
                    <a:pt x="31025" y="10663"/>
                  </a:lnTo>
                  <a:lnTo>
                    <a:pt x="30435" y="9216"/>
                  </a:lnTo>
                  <a:lnTo>
                    <a:pt x="29703" y="7823"/>
                  </a:lnTo>
                  <a:lnTo>
                    <a:pt x="28828" y="6502"/>
                  </a:lnTo>
                  <a:lnTo>
                    <a:pt x="27810" y="5251"/>
                  </a:lnTo>
                  <a:lnTo>
                    <a:pt x="27238" y="4662"/>
                  </a:lnTo>
                  <a:lnTo>
                    <a:pt x="26649" y="4090"/>
                  </a:lnTo>
                  <a:lnTo>
                    <a:pt x="25399" y="3055"/>
                  </a:lnTo>
                  <a:lnTo>
                    <a:pt x="24059" y="2179"/>
                  </a:lnTo>
                  <a:lnTo>
                    <a:pt x="22684" y="1447"/>
                  </a:lnTo>
                  <a:lnTo>
                    <a:pt x="21237" y="876"/>
                  </a:lnTo>
                  <a:lnTo>
                    <a:pt x="19755" y="429"/>
                  </a:lnTo>
                  <a:lnTo>
                    <a:pt x="18237" y="143"/>
                  </a:lnTo>
                  <a:lnTo>
                    <a:pt x="16718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850BDAC-EC0A-7923-9BA0-7CB0C3CCE520}"/>
              </a:ext>
            </a:extLst>
          </p:cNvPr>
          <p:cNvSpPr txBox="1"/>
          <p:nvPr/>
        </p:nvSpPr>
        <p:spPr bwMode="gray">
          <a:xfrm>
            <a:off x="4085504" y="3008140"/>
            <a:ext cx="4188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Hindered economic growth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93D959-D24A-2FFF-E886-D23A38817F1B}"/>
              </a:ext>
            </a:extLst>
          </p:cNvPr>
          <p:cNvGrpSpPr/>
          <p:nvPr/>
        </p:nvGrpSpPr>
        <p:grpSpPr>
          <a:xfrm>
            <a:off x="3557838" y="2930773"/>
            <a:ext cx="490136" cy="479609"/>
            <a:chOff x="6566052" y="1869146"/>
            <a:chExt cx="720000" cy="720000"/>
          </a:xfrm>
          <a:solidFill>
            <a:schemeClr val="accent2"/>
          </a:solidFill>
        </p:grpSpPr>
        <p:sp>
          <p:nvSpPr>
            <p:cNvPr id="24" name="Google Shape;509;p29">
              <a:extLst>
                <a:ext uri="{FF2B5EF4-FFF2-40B4-BE49-F238E27FC236}">
                  <a16:creationId xmlns:a16="http://schemas.microsoft.com/office/drawing/2014/main" id="{AD0B4A37-9CA8-4D03-20AD-75062AFD8572}"/>
                </a:ext>
              </a:extLst>
            </p:cNvPr>
            <p:cNvSpPr/>
            <p:nvPr/>
          </p:nvSpPr>
          <p:spPr>
            <a:xfrm>
              <a:off x="6566052" y="1869146"/>
              <a:ext cx="720000" cy="720000"/>
            </a:xfrm>
            <a:custGeom>
              <a:avLst/>
              <a:gdLst/>
              <a:ahLst/>
              <a:cxnLst/>
              <a:rect l="l" t="t" r="r" b="b"/>
              <a:pathLst>
                <a:path w="38258" h="38258" extrusionOk="0">
                  <a:moveTo>
                    <a:pt x="19165" y="411"/>
                  </a:moveTo>
                  <a:lnTo>
                    <a:pt x="19969" y="429"/>
                  </a:lnTo>
                  <a:lnTo>
                    <a:pt x="21576" y="554"/>
                  </a:lnTo>
                  <a:lnTo>
                    <a:pt x="23148" y="840"/>
                  </a:lnTo>
                  <a:lnTo>
                    <a:pt x="24684" y="1232"/>
                  </a:lnTo>
                  <a:lnTo>
                    <a:pt x="26184" y="1768"/>
                  </a:lnTo>
                  <a:lnTo>
                    <a:pt x="27631" y="2429"/>
                  </a:lnTo>
                  <a:lnTo>
                    <a:pt x="29024" y="3215"/>
                  </a:lnTo>
                  <a:lnTo>
                    <a:pt x="30346" y="4126"/>
                  </a:lnTo>
                  <a:lnTo>
                    <a:pt x="30989" y="4626"/>
                  </a:lnTo>
                  <a:lnTo>
                    <a:pt x="31632" y="5162"/>
                  </a:lnTo>
                  <a:lnTo>
                    <a:pt x="32828" y="6341"/>
                  </a:lnTo>
                  <a:lnTo>
                    <a:pt x="33918" y="7609"/>
                  </a:lnTo>
                  <a:lnTo>
                    <a:pt x="34864" y="8930"/>
                  </a:lnTo>
                  <a:lnTo>
                    <a:pt x="35686" y="10341"/>
                  </a:lnTo>
                  <a:lnTo>
                    <a:pt x="36383" y="11806"/>
                  </a:lnTo>
                  <a:lnTo>
                    <a:pt x="36954" y="13306"/>
                  </a:lnTo>
                  <a:lnTo>
                    <a:pt x="37383" y="14860"/>
                  </a:lnTo>
                  <a:lnTo>
                    <a:pt x="37686" y="16432"/>
                  </a:lnTo>
                  <a:lnTo>
                    <a:pt x="37847" y="18039"/>
                  </a:lnTo>
                  <a:lnTo>
                    <a:pt x="37883" y="19647"/>
                  </a:lnTo>
                  <a:lnTo>
                    <a:pt x="37758" y="21272"/>
                  </a:lnTo>
                  <a:lnTo>
                    <a:pt x="37508" y="22879"/>
                  </a:lnTo>
                  <a:lnTo>
                    <a:pt x="37115" y="24469"/>
                  </a:lnTo>
                  <a:lnTo>
                    <a:pt x="36561" y="26023"/>
                  </a:lnTo>
                  <a:lnTo>
                    <a:pt x="35882" y="27559"/>
                  </a:lnTo>
                  <a:lnTo>
                    <a:pt x="35472" y="28309"/>
                  </a:lnTo>
                  <a:lnTo>
                    <a:pt x="35043" y="29041"/>
                  </a:lnTo>
                  <a:lnTo>
                    <a:pt x="34096" y="30434"/>
                  </a:lnTo>
                  <a:lnTo>
                    <a:pt x="33025" y="31702"/>
                  </a:lnTo>
                  <a:lnTo>
                    <a:pt x="31882" y="32863"/>
                  </a:lnTo>
                  <a:lnTo>
                    <a:pt x="30631" y="33917"/>
                  </a:lnTo>
                  <a:lnTo>
                    <a:pt x="29310" y="34864"/>
                  </a:lnTo>
                  <a:lnTo>
                    <a:pt x="27917" y="35667"/>
                  </a:lnTo>
                  <a:lnTo>
                    <a:pt x="26470" y="36364"/>
                  </a:lnTo>
                  <a:lnTo>
                    <a:pt x="24970" y="36918"/>
                  </a:lnTo>
                  <a:lnTo>
                    <a:pt x="23416" y="37364"/>
                  </a:lnTo>
                  <a:lnTo>
                    <a:pt x="21826" y="37650"/>
                  </a:lnTo>
                  <a:lnTo>
                    <a:pt x="20219" y="37811"/>
                  </a:lnTo>
                  <a:lnTo>
                    <a:pt x="18594" y="37846"/>
                  </a:lnTo>
                  <a:lnTo>
                    <a:pt x="16950" y="37721"/>
                  </a:lnTo>
                  <a:lnTo>
                    <a:pt x="15325" y="37453"/>
                  </a:lnTo>
                  <a:lnTo>
                    <a:pt x="13700" y="37025"/>
                  </a:lnTo>
                  <a:lnTo>
                    <a:pt x="12896" y="36757"/>
                  </a:lnTo>
                  <a:lnTo>
                    <a:pt x="12092" y="36453"/>
                  </a:lnTo>
                  <a:lnTo>
                    <a:pt x="10556" y="35757"/>
                  </a:lnTo>
                  <a:lnTo>
                    <a:pt x="9127" y="34935"/>
                  </a:lnTo>
                  <a:lnTo>
                    <a:pt x="7788" y="33988"/>
                  </a:lnTo>
                  <a:lnTo>
                    <a:pt x="6538" y="32953"/>
                  </a:lnTo>
                  <a:lnTo>
                    <a:pt x="5395" y="31810"/>
                  </a:lnTo>
                  <a:lnTo>
                    <a:pt x="4341" y="30577"/>
                  </a:lnTo>
                  <a:lnTo>
                    <a:pt x="3412" y="29255"/>
                  </a:lnTo>
                  <a:lnTo>
                    <a:pt x="2608" y="27862"/>
                  </a:lnTo>
                  <a:lnTo>
                    <a:pt x="1912" y="26416"/>
                  </a:lnTo>
                  <a:lnTo>
                    <a:pt x="1358" y="24915"/>
                  </a:lnTo>
                  <a:lnTo>
                    <a:pt x="912" y="23344"/>
                  </a:lnTo>
                  <a:lnTo>
                    <a:pt x="626" y="21754"/>
                  </a:lnTo>
                  <a:lnTo>
                    <a:pt x="465" y="20111"/>
                  </a:lnTo>
                  <a:lnTo>
                    <a:pt x="447" y="18450"/>
                  </a:lnTo>
                  <a:lnTo>
                    <a:pt x="590" y="16789"/>
                  </a:lnTo>
                  <a:lnTo>
                    <a:pt x="715" y="15949"/>
                  </a:lnTo>
                  <a:lnTo>
                    <a:pt x="876" y="15110"/>
                  </a:lnTo>
                  <a:lnTo>
                    <a:pt x="1305" y="13485"/>
                  </a:lnTo>
                  <a:lnTo>
                    <a:pt x="1876" y="11931"/>
                  </a:lnTo>
                  <a:lnTo>
                    <a:pt x="2573" y="10448"/>
                  </a:lnTo>
                  <a:lnTo>
                    <a:pt x="3394" y="9037"/>
                  </a:lnTo>
                  <a:lnTo>
                    <a:pt x="4323" y="7716"/>
                  </a:lnTo>
                  <a:lnTo>
                    <a:pt x="5359" y="6483"/>
                  </a:lnTo>
                  <a:lnTo>
                    <a:pt x="6502" y="5340"/>
                  </a:lnTo>
                  <a:lnTo>
                    <a:pt x="7734" y="4304"/>
                  </a:lnTo>
                  <a:lnTo>
                    <a:pt x="9038" y="3376"/>
                  </a:lnTo>
                  <a:lnTo>
                    <a:pt x="10431" y="2572"/>
                  </a:lnTo>
                  <a:lnTo>
                    <a:pt x="11896" y="1875"/>
                  </a:lnTo>
                  <a:lnTo>
                    <a:pt x="13432" y="1304"/>
                  </a:lnTo>
                  <a:lnTo>
                    <a:pt x="15004" y="875"/>
                  </a:lnTo>
                  <a:lnTo>
                    <a:pt x="16647" y="572"/>
                  </a:lnTo>
                  <a:lnTo>
                    <a:pt x="18308" y="429"/>
                  </a:lnTo>
                  <a:lnTo>
                    <a:pt x="19165" y="411"/>
                  </a:lnTo>
                  <a:close/>
                  <a:moveTo>
                    <a:pt x="19487" y="0"/>
                  </a:moveTo>
                  <a:lnTo>
                    <a:pt x="17272" y="107"/>
                  </a:lnTo>
                  <a:lnTo>
                    <a:pt x="15075" y="447"/>
                  </a:lnTo>
                  <a:lnTo>
                    <a:pt x="12950" y="1036"/>
                  </a:lnTo>
                  <a:lnTo>
                    <a:pt x="10896" y="1875"/>
                  </a:lnTo>
                  <a:lnTo>
                    <a:pt x="8949" y="2947"/>
                  </a:lnTo>
                  <a:lnTo>
                    <a:pt x="7127" y="4251"/>
                  </a:lnTo>
                  <a:lnTo>
                    <a:pt x="5448" y="5751"/>
                  </a:lnTo>
                  <a:lnTo>
                    <a:pt x="3948" y="7484"/>
                  </a:lnTo>
                  <a:lnTo>
                    <a:pt x="2662" y="9430"/>
                  </a:lnTo>
                  <a:lnTo>
                    <a:pt x="1572" y="11556"/>
                  </a:lnTo>
                  <a:lnTo>
                    <a:pt x="1144" y="12717"/>
                  </a:lnTo>
                  <a:lnTo>
                    <a:pt x="751" y="13878"/>
                  </a:lnTo>
                  <a:lnTo>
                    <a:pt x="233" y="16217"/>
                  </a:lnTo>
                  <a:lnTo>
                    <a:pt x="1" y="18539"/>
                  </a:lnTo>
                  <a:lnTo>
                    <a:pt x="72" y="20825"/>
                  </a:lnTo>
                  <a:lnTo>
                    <a:pt x="412" y="23058"/>
                  </a:lnTo>
                  <a:lnTo>
                    <a:pt x="1001" y="25219"/>
                  </a:lnTo>
                  <a:lnTo>
                    <a:pt x="1823" y="27273"/>
                  </a:lnTo>
                  <a:lnTo>
                    <a:pt x="2894" y="29220"/>
                  </a:lnTo>
                  <a:lnTo>
                    <a:pt x="4162" y="31042"/>
                  </a:lnTo>
                  <a:lnTo>
                    <a:pt x="5645" y="32685"/>
                  </a:lnTo>
                  <a:lnTo>
                    <a:pt x="7288" y="34167"/>
                  </a:lnTo>
                  <a:lnTo>
                    <a:pt x="9127" y="35453"/>
                  </a:lnTo>
                  <a:lnTo>
                    <a:pt x="11110" y="36525"/>
                  </a:lnTo>
                  <a:lnTo>
                    <a:pt x="13253" y="37346"/>
                  </a:lnTo>
                  <a:lnTo>
                    <a:pt x="15504" y="37936"/>
                  </a:lnTo>
                  <a:lnTo>
                    <a:pt x="17879" y="38221"/>
                  </a:lnTo>
                  <a:lnTo>
                    <a:pt x="19111" y="38257"/>
                  </a:lnTo>
                  <a:lnTo>
                    <a:pt x="20094" y="38239"/>
                  </a:lnTo>
                  <a:lnTo>
                    <a:pt x="21076" y="38150"/>
                  </a:lnTo>
                  <a:lnTo>
                    <a:pt x="21791" y="38079"/>
                  </a:lnTo>
                  <a:lnTo>
                    <a:pt x="23202" y="37828"/>
                  </a:lnTo>
                  <a:lnTo>
                    <a:pt x="24577" y="37471"/>
                  </a:lnTo>
                  <a:lnTo>
                    <a:pt x="25916" y="37025"/>
                  </a:lnTo>
                  <a:lnTo>
                    <a:pt x="27202" y="36471"/>
                  </a:lnTo>
                  <a:lnTo>
                    <a:pt x="28453" y="35846"/>
                  </a:lnTo>
                  <a:lnTo>
                    <a:pt x="29649" y="35114"/>
                  </a:lnTo>
                  <a:lnTo>
                    <a:pt x="30774" y="34310"/>
                  </a:lnTo>
                  <a:lnTo>
                    <a:pt x="31846" y="33435"/>
                  </a:lnTo>
                  <a:lnTo>
                    <a:pt x="32846" y="32470"/>
                  </a:lnTo>
                  <a:lnTo>
                    <a:pt x="33775" y="31434"/>
                  </a:lnTo>
                  <a:lnTo>
                    <a:pt x="34650" y="30327"/>
                  </a:lnTo>
                  <a:lnTo>
                    <a:pt x="35418" y="29166"/>
                  </a:lnTo>
                  <a:lnTo>
                    <a:pt x="36115" y="27934"/>
                  </a:lnTo>
                  <a:lnTo>
                    <a:pt x="36722" y="26666"/>
                  </a:lnTo>
                  <a:lnTo>
                    <a:pt x="37240" y="25326"/>
                  </a:lnTo>
                  <a:lnTo>
                    <a:pt x="37454" y="24630"/>
                  </a:lnTo>
                  <a:lnTo>
                    <a:pt x="37651" y="23933"/>
                  </a:lnTo>
                  <a:lnTo>
                    <a:pt x="37954" y="22540"/>
                  </a:lnTo>
                  <a:lnTo>
                    <a:pt x="38151" y="21129"/>
                  </a:lnTo>
                  <a:lnTo>
                    <a:pt x="38258" y="19718"/>
                  </a:lnTo>
                  <a:lnTo>
                    <a:pt x="38240" y="18325"/>
                  </a:lnTo>
                  <a:lnTo>
                    <a:pt x="38133" y="16932"/>
                  </a:lnTo>
                  <a:lnTo>
                    <a:pt x="37919" y="15557"/>
                  </a:lnTo>
                  <a:lnTo>
                    <a:pt x="37615" y="14199"/>
                  </a:lnTo>
                  <a:lnTo>
                    <a:pt x="37204" y="12877"/>
                  </a:lnTo>
                  <a:lnTo>
                    <a:pt x="36704" y="11574"/>
                  </a:lnTo>
                  <a:lnTo>
                    <a:pt x="36115" y="10323"/>
                  </a:lnTo>
                  <a:lnTo>
                    <a:pt x="35418" y="9109"/>
                  </a:lnTo>
                  <a:lnTo>
                    <a:pt x="34632" y="7930"/>
                  </a:lnTo>
                  <a:lnTo>
                    <a:pt x="33775" y="6823"/>
                  </a:lnTo>
                  <a:lnTo>
                    <a:pt x="32810" y="5769"/>
                  </a:lnTo>
                  <a:lnTo>
                    <a:pt x="31775" y="4787"/>
                  </a:lnTo>
                  <a:lnTo>
                    <a:pt x="31221" y="4322"/>
                  </a:lnTo>
                  <a:lnTo>
                    <a:pt x="30256" y="3572"/>
                  </a:lnTo>
                  <a:lnTo>
                    <a:pt x="28220" y="2286"/>
                  </a:lnTo>
                  <a:lnTo>
                    <a:pt x="26113" y="1304"/>
                  </a:lnTo>
                  <a:lnTo>
                    <a:pt x="23934" y="607"/>
                  </a:lnTo>
                  <a:lnTo>
                    <a:pt x="21719" y="179"/>
                  </a:lnTo>
                  <a:lnTo>
                    <a:pt x="19487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25" name="Google Shape;504;p29">
              <a:extLst>
                <a:ext uri="{FF2B5EF4-FFF2-40B4-BE49-F238E27FC236}">
                  <a16:creationId xmlns:a16="http://schemas.microsoft.com/office/drawing/2014/main" id="{6E27217F-7F83-40EE-BA1B-E245CCF8A71C}"/>
                </a:ext>
              </a:extLst>
            </p:cNvPr>
            <p:cNvSpPr/>
            <p:nvPr/>
          </p:nvSpPr>
          <p:spPr>
            <a:xfrm>
              <a:off x="6657429" y="1966145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31900" h="31900" extrusionOk="0">
                  <a:moveTo>
                    <a:pt x="15182" y="0"/>
                  </a:moveTo>
                  <a:lnTo>
                    <a:pt x="13664" y="143"/>
                  </a:lnTo>
                  <a:lnTo>
                    <a:pt x="12146" y="429"/>
                  </a:lnTo>
                  <a:lnTo>
                    <a:pt x="10664" y="876"/>
                  </a:lnTo>
                  <a:lnTo>
                    <a:pt x="9235" y="1447"/>
                  </a:lnTo>
                  <a:lnTo>
                    <a:pt x="7842" y="2179"/>
                  </a:lnTo>
                  <a:lnTo>
                    <a:pt x="6502" y="3055"/>
                  </a:lnTo>
                  <a:lnTo>
                    <a:pt x="5252" y="4090"/>
                  </a:lnTo>
                  <a:lnTo>
                    <a:pt x="4663" y="4662"/>
                  </a:lnTo>
                  <a:lnTo>
                    <a:pt x="4091" y="5251"/>
                  </a:lnTo>
                  <a:lnTo>
                    <a:pt x="3073" y="6502"/>
                  </a:lnTo>
                  <a:lnTo>
                    <a:pt x="2198" y="7823"/>
                  </a:lnTo>
                  <a:lnTo>
                    <a:pt x="1466" y="9216"/>
                  </a:lnTo>
                  <a:lnTo>
                    <a:pt x="876" y="10663"/>
                  </a:lnTo>
                  <a:lnTo>
                    <a:pt x="430" y="12145"/>
                  </a:lnTo>
                  <a:lnTo>
                    <a:pt x="144" y="13646"/>
                  </a:lnTo>
                  <a:lnTo>
                    <a:pt x="1" y="15182"/>
                  </a:lnTo>
                  <a:lnTo>
                    <a:pt x="1" y="16718"/>
                  </a:lnTo>
                  <a:lnTo>
                    <a:pt x="144" y="18236"/>
                  </a:lnTo>
                  <a:lnTo>
                    <a:pt x="430" y="19754"/>
                  </a:lnTo>
                  <a:lnTo>
                    <a:pt x="876" y="21236"/>
                  </a:lnTo>
                  <a:lnTo>
                    <a:pt x="1466" y="22665"/>
                  </a:lnTo>
                  <a:lnTo>
                    <a:pt x="2198" y="24058"/>
                  </a:lnTo>
                  <a:lnTo>
                    <a:pt x="3073" y="25398"/>
                  </a:lnTo>
                  <a:lnTo>
                    <a:pt x="4091" y="26648"/>
                  </a:lnTo>
                  <a:lnTo>
                    <a:pt x="4663" y="27238"/>
                  </a:lnTo>
                  <a:lnTo>
                    <a:pt x="5252" y="27809"/>
                  </a:lnTo>
                  <a:lnTo>
                    <a:pt x="6502" y="28827"/>
                  </a:lnTo>
                  <a:lnTo>
                    <a:pt x="7842" y="29702"/>
                  </a:lnTo>
                  <a:lnTo>
                    <a:pt x="9235" y="30435"/>
                  </a:lnTo>
                  <a:lnTo>
                    <a:pt x="10664" y="31024"/>
                  </a:lnTo>
                  <a:lnTo>
                    <a:pt x="12146" y="31453"/>
                  </a:lnTo>
                  <a:lnTo>
                    <a:pt x="13664" y="31756"/>
                  </a:lnTo>
                  <a:lnTo>
                    <a:pt x="15182" y="31899"/>
                  </a:lnTo>
                  <a:lnTo>
                    <a:pt x="16718" y="31899"/>
                  </a:lnTo>
                  <a:lnTo>
                    <a:pt x="18237" y="31756"/>
                  </a:lnTo>
                  <a:lnTo>
                    <a:pt x="19755" y="31453"/>
                  </a:lnTo>
                  <a:lnTo>
                    <a:pt x="21237" y="31024"/>
                  </a:lnTo>
                  <a:lnTo>
                    <a:pt x="22684" y="30435"/>
                  </a:lnTo>
                  <a:lnTo>
                    <a:pt x="24059" y="29702"/>
                  </a:lnTo>
                  <a:lnTo>
                    <a:pt x="25399" y="28827"/>
                  </a:lnTo>
                  <a:lnTo>
                    <a:pt x="26649" y="27809"/>
                  </a:lnTo>
                  <a:lnTo>
                    <a:pt x="27238" y="27238"/>
                  </a:lnTo>
                  <a:lnTo>
                    <a:pt x="27810" y="26648"/>
                  </a:lnTo>
                  <a:lnTo>
                    <a:pt x="28828" y="25398"/>
                  </a:lnTo>
                  <a:lnTo>
                    <a:pt x="29703" y="24058"/>
                  </a:lnTo>
                  <a:lnTo>
                    <a:pt x="30435" y="22665"/>
                  </a:lnTo>
                  <a:lnTo>
                    <a:pt x="31025" y="21236"/>
                  </a:lnTo>
                  <a:lnTo>
                    <a:pt x="31471" y="19754"/>
                  </a:lnTo>
                  <a:lnTo>
                    <a:pt x="31757" y="18236"/>
                  </a:lnTo>
                  <a:lnTo>
                    <a:pt x="31900" y="16718"/>
                  </a:lnTo>
                  <a:lnTo>
                    <a:pt x="31900" y="15182"/>
                  </a:lnTo>
                  <a:lnTo>
                    <a:pt x="31757" y="13646"/>
                  </a:lnTo>
                  <a:lnTo>
                    <a:pt x="31471" y="12145"/>
                  </a:lnTo>
                  <a:lnTo>
                    <a:pt x="31025" y="10663"/>
                  </a:lnTo>
                  <a:lnTo>
                    <a:pt x="30435" y="9216"/>
                  </a:lnTo>
                  <a:lnTo>
                    <a:pt x="29703" y="7823"/>
                  </a:lnTo>
                  <a:lnTo>
                    <a:pt x="28828" y="6502"/>
                  </a:lnTo>
                  <a:lnTo>
                    <a:pt x="27810" y="5251"/>
                  </a:lnTo>
                  <a:lnTo>
                    <a:pt x="27238" y="4662"/>
                  </a:lnTo>
                  <a:lnTo>
                    <a:pt x="26649" y="4090"/>
                  </a:lnTo>
                  <a:lnTo>
                    <a:pt x="25399" y="3055"/>
                  </a:lnTo>
                  <a:lnTo>
                    <a:pt x="24059" y="2179"/>
                  </a:lnTo>
                  <a:lnTo>
                    <a:pt x="22684" y="1447"/>
                  </a:lnTo>
                  <a:lnTo>
                    <a:pt x="21237" y="876"/>
                  </a:lnTo>
                  <a:lnTo>
                    <a:pt x="19755" y="429"/>
                  </a:lnTo>
                  <a:lnTo>
                    <a:pt x="18237" y="143"/>
                  </a:lnTo>
                  <a:lnTo>
                    <a:pt x="16718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DEEF30E-5D24-877F-B148-E9C1C570AF44}"/>
              </a:ext>
            </a:extLst>
          </p:cNvPr>
          <p:cNvSpPr txBox="1"/>
          <p:nvPr/>
        </p:nvSpPr>
        <p:spPr bwMode="gray">
          <a:xfrm>
            <a:off x="4085504" y="3611690"/>
            <a:ext cx="4188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rk Offc For MC-MarkF-ZCAE7wLp"/>
                <a:ea typeface="+mn-ea"/>
                <a:cs typeface="+mn-cs"/>
              </a:rPr>
              <a:t>Crime and corruption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0147CC-2560-977C-0EC4-E5CF01E26695}"/>
              </a:ext>
            </a:extLst>
          </p:cNvPr>
          <p:cNvGrpSpPr/>
          <p:nvPr/>
        </p:nvGrpSpPr>
        <p:grpSpPr>
          <a:xfrm>
            <a:off x="3556953" y="3507396"/>
            <a:ext cx="490136" cy="479609"/>
            <a:chOff x="6566052" y="1869146"/>
            <a:chExt cx="720000" cy="720000"/>
          </a:xfrm>
          <a:solidFill>
            <a:schemeClr val="accent2"/>
          </a:solidFill>
        </p:grpSpPr>
        <p:sp>
          <p:nvSpPr>
            <p:cNvPr id="28" name="Google Shape;509;p29">
              <a:extLst>
                <a:ext uri="{FF2B5EF4-FFF2-40B4-BE49-F238E27FC236}">
                  <a16:creationId xmlns:a16="http://schemas.microsoft.com/office/drawing/2014/main" id="{87159D8E-1047-A8E1-8F1B-CB743DC95D1D}"/>
                </a:ext>
              </a:extLst>
            </p:cNvPr>
            <p:cNvSpPr/>
            <p:nvPr/>
          </p:nvSpPr>
          <p:spPr>
            <a:xfrm>
              <a:off x="6566052" y="1869146"/>
              <a:ext cx="720000" cy="720000"/>
            </a:xfrm>
            <a:custGeom>
              <a:avLst/>
              <a:gdLst/>
              <a:ahLst/>
              <a:cxnLst/>
              <a:rect l="l" t="t" r="r" b="b"/>
              <a:pathLst>
                <a:path w="38258" h="38258" extrusionOk="0">
                  <a:moveTo>
                    <a:pt x="19165" y="411"/>
                  </a:moveTo>
                  <a:lnTo>
                    <a:pt x="19969" y="429"/>
                  </a:lnTo>
                  <a:lnTo>
                    <a:pt x="21576" y="554"/>
                  </a:lnTo>
                  <a:lnTo>
                    <a:pt x="23148" y="840"/>
                  </a:lnTo>
                  <a:lnTo>
                    <a:pt x="24684" y="1232"/>
                  </a:lnTo>
                  <a:lnTo>
                    <a:pt x="26184" y="1768"/>
                  </a:lnTo>
                  <a:lnTo>
                    <a:pt x="27631" y="2429"/>
                  </a:lnTo>
                  <a:lnTo>
                    <a:pt x="29024" y="3215"/>
                  </a:lnTo>
                  <a:lnTo>
                    <a:pt x="30346" y="4126"/>
                  </a:lnTo>
                  <a:lnTo>
                    <a:pt x="30989" y="4626"/>
                  </a:lnTo>
                  <a:lnTo>
                    <a:pt x="31632" y="5162"/>
                  </a:lnTo>
                  <a:lnTo>
                    <a:pt x="32828" y="6341"/>
                  </a:lnTo>
                  <a:lnTo>
                    <a:pt x="33918" y="7609"/>
                  </a:lnTo>
                  <a:lnTo>
                    <a:pt x="34864" y="8930"/>
                  </a:lnTo>
                  <a:lnTo>
                    <a:pt x="35686" y="10341"/>
                  </a:lnTo>
                  <a:lnTo>
                    <a:pt x="36383" y="11806"/>
                  </a:lnTo>
                  <a:lnTo>
                    <a:pt x="36954" y="13306"/>
                  </a:lnTo>
                  <a:lnTo>
                    <a:pt x="37383" y="14860"/>
                  </a:lnTo>
                  <a:lnTo>
                    <a:pt x="37686" y="16432"/>
                  </a:lnTo>
                  <a:lnTo>
                    <a:pt x="37847" y="18039"/>
                  </a:lnTo>
                  <a:lnTo>
                    <a:pt x="37883" y="19647"/>
                  </a:lnTo>
                  <a:lnTo>
                    <a:pt x="37758" y="21272"/>
                  </a:lnTo>
                  <a:lnTo>
                    <a:pt x="37508" y="22879"/>
                  </a:lnTo>
                  <a:lnTo>
                    <a:pt x="37115" y="24469"/>
                  </a:lnTo>
                  <a:lnTo>
                    <a:pt x="36561" y="26023"/>
                  </a:lnTo>
                  <a:lnTo>
                    <a:pt x="35882" y="27559"/>
                  </a:lnTo>
                  <a:lnTo>
                    <a:pt x="35472" y="28309"/>
                  </a:lnTo>
                  <a:lnTo>
                    <a:pt x="35043" y="29041"/>
                  </a:lnTo>
                  <a:lnTo>
                    <a:pt x="34096" y="30434"/>
                  </a:lnTo>
                  <a:lnTo>
                    <a:pt x="33025" y="31702"/>
                  </a:lnTo>
                  <a:lnTo>
                    <a:pt x="31882" y="32863"/>
                  </a:lnTo>
                  <a:lnTo>
                    <a:pt x="30631" y="33917"/>
                  </a:lnTo>
                  <a:lnTo>
                    <a:pt x="29310" y="34864"/>
                  </a:lnTo>
                  <a:lnTo>
                    <a:pt x="27917" y="35667"/>
                  </a:lnTo>
                  <a:lnTo>
                    <a:pt x="26470" y="36364"/>
                  </a:lnTo>
                  <a:lnTo>
                    <a:pt x="24970" y="36918"/>
                  </a:lnTo>
                  <a:lnTo>
                    <a:pt x="23416" y="37364"/>
                  </a:lnTo>
                  <a:lnTo>
                    <a:pt x="21826" y="37650"/>
                  </a:lnTo>
                  <a:lnTo>
                    <a:pt x="20219" y="37811"/>
                  </a:lnTo>
                  <a:lnTo>
                    <a:pt x="18594" y="37846"/>
                  </a:lnTo>
                  <a:lnTo>
                    <a:pt x="16950" y="37721"/>
                  </a:lnTo>
                  <a:lnTo>
                    <a:pt x="15325" y="37453"/>
                  </a:lnTo>
                  <a:lnTo>
                    <a:pt x="13700" y="37025"/>
                  </a:lnTo>
                  <a:lnTo>
                    <a:pt x="12896" y="36757"/>
                  </a:lnTo>
                  <a:lnTo>
                    <a:pt x="12092" y="36453"/>
                  </a:lnTo>
                  <a:lnTo>
                    <a:pt x="10556" y="35757"/>
                  </a:lnTo>
                  <a:lnTo>
                    <a:pt x="9127" y="34935"/>
                  </a:lnTo>
                  <a:lnTo>
                    <a:pt x="7788" y="33988"/>
                  </a:lnTo>
                  <a:lnTo>
                    <a:pt x="6538" y="32953"/>
                  </a:lnTo>
                  <a:lnTo>
                    <a:pt x="5395" y="31810"/>
                  </a:lnTo>
                  <a:lnTo>
                    <a:pt x="4341" y="30577"/>
                  </a:lnTo>
                  <a:lnTo>
                    <a:pt x="3412" y="29255"/>
                  </a:lnTo>
                  <a:lnTo>
                    <a:pt x="2608" y="27862"/>
                  </a:lnTo>
                  <a:lnTo>
                    <a:pt x="1912" y="26416"/>
                  </a:lnTo>
                  <a:lnTo>
                    <a:pt x="1358" y="24915"/>
                  </a:lnTo>
                  <a:lnTo>
                    <a:pt x="912" y="23344"/>
                  </a:lnTo>
                  <a:lnTo>
                    <a:pt x="626" y="21754"/>
                  </a:lnTo>
                  <a:lnTo>
                    <a:pt x="465" y="20111"/>
                  </a:lnTo>
                  <a:lnTo>
                    <a:pt x="447" y="18450"/>
                  </a:lnTo>
                  <a:lnTo>
                    <a:pt x="590" y="16789"/>
                  </a:lnTo>
                  <a:lnTo>
                    <a:pt x="715" y="15949"/>
                  </a:lnTo>
                  <a:lnTo>
                    <a:pt x="876" y="15110"/>
                  </a:lnTo>
                  <a:lnTo>
                    <a:pt x="1305" y="13485"/>
                  </a:lnTo>
                  <a:lnTo>
                    <a:pt x="1876" y="11931"/>
                  </a:lnTo>
                  <a:lnTo>
                    <a:pt x="2573" y="10448"/>
                  </a:lnTo>
                  <a:lnTo>
                    <a:pt x="3394" y="9037"/>
                  </a:lnTo>
                  <a:lnTo>
                    <a:pt x="4323" y="7716"/>
                  </a:lnTo>
                  <a:lnTo>
                    <a:pt x="5359" y="6483"/>
                  </a:lnTo>
                  <a:lnTo>
                    <a:pt x="6502" y="5340"/>
                  </a:lnTo>
                  <a:lnTo>
                    <a:pt x="7734" y="4304"/>
                  </a:lnTo>
                  <a:lnTo>
                    <a:pt x="9038" y="3376"/>
                  </a:lnTo>
                  <a:lnTo>
                    <a:pt x="10431" y="2572"/>
                  </a:lnTo>
                  <a:lnTo>
                    <a:pt x="11896" y="1875"/>
                  </a:lnTo>
                  <a:lnTo>
                    <a:pt x="13432" y="1304"/>
                  </a:lnTo>
                  <a:lnTo>
                    <a:pt x="15004" y="875"/>
                  </a:lnTo>
                  <a:lnTo>
                    <a:pt x="16647" y="572"/>
                  </a:lnTo>
                  <a:lnTo>
                    <a:pt x="18308" y="429"/>
                  </a:lnTo>
                  <a:lnTo>
                    <a:pt x="19165" y="411"/>
                  </a:lnTo>
                  <a:close/>
                  <a:moveTo>
                    <a:pt x="19487" y="0"/>
                  </a:moveTo>
                  <a:lnTo>
                    <a:pt x="17272" y="107"/>
                  </a:lnTo>
                  <a:lnTo>
                    <a:pt x="15075" y="447"/>
                  </a:lnTo>
                  <a:lnTo>
                    <a:pt x="12950" y="1036"/>
                  </a:lnTo>
                  <a:lnTo>
                    <a:pt x="10896" y="1875"/>
                  </a:lnTo>
                  <a:lnTo>
                    <a:pt x="8949" y="2947"/>
                  </a:lnTo>
                  <a:lnTo>
                    <a:pt x="7127" y="4251"/>
                  </a:lnTo>
                  <a:lnTo>
                    <a:pt x="5448" y="5751"/>
                  </a:lnTo>
                  <a:lnTo>
                    <a:pt x="3948" y="7484"/>
                  </a:lnTo>
                  <a:lnTo>
                    <a:pt x="2662" y="9430"/>
                  </a:lnTo>
                  <a:lnTo>
                    <a:pt x="1572" y="11556"/>
                  </a:lnTo>
                  <a:lnTo>
                    <a:pt x="1144" y="12717"/>
                  </a:lnTo>
                  <a:lnTo>
                    <a:pt x="751" y="13878"/>
                  </a:lnTo>
                  <a:lnTo>
                    <a:pt x="233" y="16217"/>
                  </a:lnTo>
                  <a:lnTo>
                    <a:pt x="1" y="18539"/>
                  </a:lnTo>
                  <a:lnTo>
                    <a:pt x="72" y="20825"/>
                  </a:lnTo>
                  <a:lnTo>
                    <a:pt x="412" y="23058"/>
                  </a:lnTo>
                  <a:lnTo>
                    <a:pt x="1001" y="25219"/>
                  </a:lnTo>
                  <a:lnTo>
                    <a:pt x="1823" y="27273"/>
                  </a:lnTo>
                  <a:lnTo>
                    <a:pt x="2894" y="29220"/>
                  </a:lnTo>
                  <a:lnTo>
                    <a:pt x="4162" y="31042"/>
                  </a:lnTo>
                  <a:lnTo>
                    <a:pt x="5645" y="32685"/>
                  </a:lnTo>
                  <a:lnTo>
                    <a:pt x="7288" y="34167"/>
                  </a:lnTo>
                  <a:lnTo>
                    <a:pt x="9127" y="35453"/>
                  </a:lnTo>
                  <a:lnTo>
                    <a:pt x="11110" y="36525"/>
                  </a:lnTo>
                  <a:lnTo>
                    <a:pt x="13253" y="37346"/>
                  </a:lnTo>
                  <a:lnTo>
                    <a:pt x="15504" y="37936"/>
                  </a:lnTo>
                  <a:lnTo>
                    <a:pt x="17879" y="38221"/>
                  </a:lnTo>
                  <a:lnTo>
                    <a:pt x="19111" y="38257"/>
                  </a:lnTo>
                  <a:lnTo>
                    <a:pt x="20094" y="38239"/>
                  </a:lnTo>
                  <a:lnTo>
                    <a:pt x="21076" y="38150"/>
                  </a:lnTo>
                  <a:lnTo>
                    <a:pt x="21791" y="38079"/>
                  </a:lnTo>
                  <a:lnTo>
                    <a:pt x="23202" y="37828"/>
                  </a:lnTo>
                  <a:lnTo>
                    <a:pt x="24577" y="37471"/>
                  </a:lnTo>
                  <a:lnTo>
                    <a:pt x="25916" y="37025"/>
                  </a:lnTo>
                  <a:lnTo>
                    <a:pt x="27202" y="36471"/>
                  </a:lnTo>
                  <a:lnTo>
                    <a:pt x="28453" y="35846"/>
                  </a:lnTo>
                  <a:lnTo>
                    <a:pt x="29649" y="35114"/>
                  </a:lnTo>
                  <a:lnTo>
                    <a:pt x="30774" y="34310"/>
                  </a:lnTo>
                  <a:lnTo>
                    <a:pt x="31846" y="33435"/>
                  </a:lnTo>
                  <a:lnTo>
                    <a:pt x="32846" y="32470"/>
                  </a:lnTo>
                  <a:lnTo>
                    <a:pt x="33775" y="31434"/>
                  </a:lnTo>
                  <a:lnTo>
                    <a:pt x="34650" y="30327"/>
                  </a:lnTo>
                  <a:lnTo>
                    <a:pt x="35418" y="29166"/>
                  </a:lnTo>
                  <a:lnTo>
                    <a:pt x="36115" y="27934"/>
                  </a:lnTo>
                  <a:lnTo>
                    <a:pt x="36722" y="26666"/>
                  </a:lnTo>
                  <a:lnTo>
                    <a:pt x="37240" y="25326"/>
                  </a:lnTo>
                  <a:lnTo>
                    <a:pt x="37454" y="24630"/>
                  </a:lnTo>
                  <a:lnTo>
                    <a:pt x="37651" y="23933"/>
                  </a:lnTo>
                  <a:lnTo>
                    <a:pt x="37954" y="22540"/>
                  </a:lnTo>
                  <a:lnTo>
                    <a:pt x="38151" y="21129"/>
                  </a:lnTo>
                  <a:lnTo>
                    <a:pt x="38258" y="19718"/>
                  </a:lnTo>
                  <a:lnTo>
                    <a:pt x="38240" y="18325"/>
                  </a:lnTo>
                  <a:lnTo>
                    <a:pt x="38133" y="16932"/>
                  </a:lnTo>
                  <a:lnTo>
                    <a:pt x="37919" y="15557"/>
                  </a:lnTo>
                  <a:lnTo>
                    <a:pt x="37615" y="14199"/>
                  </a:lnTo>
                  <a:lnTo>
                    <a:pt x="37204" y="12877"/>
                  </a:lnTo>
                  <a:lnTo>
                    <a:pt x="36704" y="11574"/>
                  </a:lnTo>
                  <a:lnTo>
                    <a:pt x="36115" y="10323"/>
                  </a:lnTo>
                  <a:lnTo>
                    <a:pt x="35418" y="9109"/>
                  </a:lnTo>
                  <a:lnTo>
                    <a:pt x="34632" y="7930"/>
                  </a:lnTo>
                  <a:lnTo>
                    <a:pt x="33775" y="6823"/>
                  </a:lnTo>
                  <a:lnTo>
                    <a:pt x="32810" y="5769"/>
                  </a:lnTo>
                  <a:lnTo>
                    <a:pt x="31775" y="4787"/>
                  </a:lnTo>
                  <a:lnTo>
                    <a:pt x="31221" y="4322"/>
                  </a:lnTo>
                  <a:lnTo>
                    <a:pt x="30256" y="3572"/>
                  </a:lnTo>
                  <a:lnTo>
                    <a:pt x="28220" y="2286"/>
                  </a:lnTo>
                  <a:lnTo>
                    <a:pt x="26113" y="1304"/>
                  </a:lnTo>
                  <a:lnTo>
                    <a:pt x="23934" y="607"/>
                  </a:lnTo>
                  <a:lnTo>
                    <a:pt x="21719" y="179"/>
                  </a:lnTo>
                  <a:lnTo>
                    <a:pt x="19487" y="0"/>
                  </a:lnTo>
                  <a:close/>
                </a:path>
              </a:pathLst>
            </a:custGeom>
            <a:grp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29" name="Google Shape;504;p29">
              <a:extLst>
                <a:ext uri="{FF2B5EF4-FFF2-40B4-BE49-F238E27FC236}">
                  <a16:creationId xmlns:a16="http://schemas.microsoft.com/office/drawing/2014/main" id="{CCF38710-E056-224F-EE7C-CF39C4D5C020}"/>
                </a:ext>
              </a:extLst>
            </p:cNvPr>
            <p:cNvSpPr/>
            <p:nvPr/>
          </p:nvSpPr>
          <p:spPr>
            <a:xfrm>
              <a:off x="6657429" y="1966145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31900" h="31900" extrusionOk="0">
                  <a:moveTo>
                    <a:pt x="15182" y="0"/>
                  </a:moveTo>
                  <a:lnTo>
                    <a:pt x="13664" y="143"/>
                  </a:lnTo>
                  <a:lnTo>
                    <a:pt x="12146" y="429"/>
                  </a:lnTo>
                  <a:lnTo>
                    <a:pt x="10664" y="876"/>
                  </a:lnTo>
                  <a:lnTo>
                    <a:pt x="9235" y="1447"/>
                  </a:lnTo>
                  <a:lnTo>
                    <a:pt x="7842" y="2179"/>
                  </a:lnTo>
                  <a:lnTo>
                    <a:pt x="6502" y="3055"/>
                  </a:lnTo>
                  <a:lnTo>
                    <a:pt x="5252" y="4090"/>
                  </a:lnTo>
                  <a:lnTo>
                    <a:pt x="4663" y="4662"/>
                  </a:lnTo>
                  <a:lnTo>
                    <a:pt x="4091" y="5251"/>
                  </a:lnTo>
                  <a:lnTo>
                    <a:pt x="3073" y="6502"/>
                  </a:lnTo>
                  <a:lnTo>
                    <a:pt x="2198" y="7823"/>
                  </a:lnTo>
                  <a:lnTo>
                    <a:pt x="1466" y="9216"/>
                  </a:lnTo>
                  <a:lnTo>
                    <a:pt x="876" y="10663"/>
                  </a:lnTo>
                  <a:lnTo>
                    <a:pt x="430" y="12145"/>
                  </a:lnTo>
                  <a:lnTo>
                    <a:pt x="144" y="13646"/>
                  </a:lnTo>
                  <a:lnTo>
                    <a:pt x="1" y="15182"/>
                  </a:lnTo>
                  <a:lnTo>
                    <a:pt x="1" y="16718"/>
                  </a:lnTo>
                  <a:lnTo>
                    <a:pt x="144" y="18236"/>
                  </a:lnTo>
                  <a:lnTo>
                    <a:pt x="430" y="19754"/>
                  </a:lnTo>
                  <a:lnTo>
                    <a:pt x="876" y="21236"/>
                  </a:lnTo>
                  <a:lnTo>
                    <a:pt x="1466" y="22665"/>
                  </a:lnTo>
                  <a:lnTo>
                    <a:pt x="2198" y="24058"/>
                  </a:lnTo>
                  <a:lnTo>
                    <a:pt x="3073" y="25398"/>
                  </a:lnTo>
                  <a:lnTo>
                    <a:pt x="4091" y="26648"/>
                  </a:lnTo>
                  <a:lnTo>
                    <a:pt x="4663" y="27238"/>
                  </a:lnTo>
                  <a:lnTo>
                    <a:pt x="5252" y="27809"/>
                  </a:lnTo>
                  <a:lnTo>
                    <a:pt x="6502" y="28827"/>
                  </a:lnTo>
                  <a:lnTo>
                    <a:pt x="7842" y="29702"/>
                  </a:lnTo>
                  <a:lnTo>
                    <a:pt x="9235" y="30435"/>
                  </a:lnTo>
                  <a:lnTo>
                    <a:pt x="10664" y="31024"/>
                  </a:lnTo>
                  <a:lnTo>
                    <a:pt x="12146" y="31453"/>
                  </a:lnTo>
                  <a:lnTo>
                    <a:pt x="13664" y="31756"/>
                  </a:lnTo>
                  <a:lnTo>
                    <a:pt x="15182" y="31899"/>
                  </a:lnTo>
                  <a:lnTo>
                    <a:pt x="16718" y="31899"/>
                  </a:lnTo>
                  <a:lnTo>
                    <a:pt x="18237" y="31756"/>
                  </a:lnTo>
                  <a:lnTo>
                    <a:pt x="19755" y="31453"/>
                  </a:lnTo>
                  <a:lnTo>
                    <a:pt x="21237" y="31024"/>
                  </a:lnTo>
                  <a:lnTo>
                    <a:pt x="22684" y="30435"/>
                  </a:lnTo>
                  <a:lnTo>
                    <a:pt x="24059" y="29702"/>
                  </a:lnTo>
                  <a:lnTo>
                    <a:pt x="25399" y="28827"/>
                  </a:lnTo>
                  <a:lnTo>
                    <a:pt x="26649" y="27809"/>
                  </a:lnTo>
                  <a:lnTo>
                    <a:pt x="27238" y="27238"/>
                  </a:lnTo>
                  <a:lnTo>
                    <a:pt x="27810" y="26648"/>
                  </a:lnTo>
                  <a:lnTo>
                    <a:pt x="28828" y="25398"/>
                  </a:lnTo>
                  <a:lnTo>
                    <a:pt x="29703" y="24058"/>
                  </a:lnTo>
                  <a:lnTo>
                    <a:pt x="30435" y="22665"/>
                  </a:lnTo>
                  <a:lnTo>
                    <a:pt x="31025" y="21236"/>
                  </a:lnTo>
                  <a:lnTo>
                    <a:pt x="31471" y="19754"/>
                  </a:lnTo>
                  <a:lnTo>
                    <a:pt x="31757" y="18236"/>
                  </a:lnTo>
                  <a:lnTo>
                    <a:pt x="31900" y="16718"/>
                  </a:lnTo>
                  <a:lnTo>
                    <a:pt x="31900" y="15182"/>
                  </a:lnTo>
                  <a:lnTo>
                    <a:pt x="31757" y="13646"/>
                  </a:lnTo>
                  <a:lnTo>
                    <a:pt x="31471" y="12145"/>
                  </a:lnTo>
                  <a:lnTo>
                    <a:pt x="31025" y="10663"/>
                  </a:lnTo>
                  <a:lnTo>
                    <a:pt x="30435" y="9216"/>
                  </a:lnTo>
                  <a:lnTo>
                    <a:pt x="29703" y="7823"/>
                  </a:lnTo>
                  <a:lnTo>
                    <a:pt x="28828" y="6502"/>
                  </a:lnTo>
                  <a:lnTo>
                    <a:pt x="27810" y="5251"/>
                  </a:lnTo>
                  <a:lnTo>
                    <a:pt x="27238" y="4662"/>
                  </a:lnTo>
                  <a:lnTo>
                    <a:pt x="26649" y="4090"/>
                  </a:lnTo>
                  <a:lnTo>
                    <a:pt x="25399" y="3055"/>
                  </a:lnTo>
                  <a:lnTo>
                    <a:pt x="24059" y="2179"/>
                  </a:lnTo>
                  <a:lnTo>
                    <a:pt x="22684" y="1447"/>
                  </a:lnTo>
                  <a:lnTo>
                    <a:pt x="21237" y="876"/>
                  </a:lnTo>
                  <a:lnTo>
                    <a:pt x="19755" y="429"/>
                  </a:lnTo>
                  <a:lnTo>
                    <a:pt x="18237" y="143"/>
                  </a:lnTo>
                  <a:lnTo>
                    <a:pt x="16718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28F823-2F3D-EF86-72E1-51650E87745C}"/>
              </a:ext>
            </a:extLst>
          </p:cNvPr>
          <p:cNvSpPr txBox="1"/>
          <p:nvPr/>
        </p:nvSpPr>
        <p:spPr bwMode="gray">
          <a:xfrm>
            <a:off x="3595875" y="1293409"/>
            <a:ext cx="412292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5D52E-693C-7E92-ABE5-3A8242A519AC}"/>
              </a:ext>
            </a:extLst>
          </p:cNvPr>
          <p:cNvSpPr txBox="1"/>
          <p:nvPr/>
        </p:nvSpPr>
        <p:spPr bwMode="gray">
          <a:xfrm>
            <a:off x="3595875" y="1857168"/>
            <a:ext cx="412292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8EB061-740F-0B8E-BDF4-4757AACE38C0}"/>
              </a:ext>
            </a:extLst>
          </p:cNvPr>
          <p:cNvSpPr txBox="1"/>
          <p:nvPr/>
        </p:nvSpPr>
        <p:spPr bwMode="gray">
          <a:xfrm>
            <a:off x="3595875" y="2458491"/>
            <a:ext cx="412292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52A79F-D587-3722-2388-7251DA0D972A}"/>
              </a:ext>
            </a:extLst>
          </p:cNvPr>
          <p:cNvSpPr txBox="1"/>
          <p:nvPr/>
        </p:nvSpPr>
        <p:spPr bwMode="gray">
          <a:xfrm>
            <a:off x="3595875" y="3026081"/>
            <a:ext cx="412292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04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F10453-E802-696D-9494-4DCF501438E9}"/>
              </a:ext>
            </a:extLst>
          </p:cNvPr>
          <p:cNvSpPr txBox="1"/>
          <p:nvPr/>
        </p:nvSpPr>
        <p:spPr bwMode="gray">
          <a:xfrm>
            <a:off x="3595875" y="3598104"/>
            <a:ext cx="412292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05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8EFCB53-DE96-3CC0-BD18-A94F1EC492CC}"/>
              </a:ext>
            </a:extLst>
          </p:cNvPr>
          <p:cNvSpPr/>
          <p:nvPr/>
        </p:nvSpPr>
        <p:spPr bwMode="gray">
          <a:xfrm rot="5400000">
            <a:off x="1918600" y="2502264"/>
            <a:ext cx="2409825" cy="226386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94EDE-2CF1-A610-8599-CB24AD93D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053" y="4371312"/>
            <a:ext cx="468647" cy="326100"/>
          </a:xfrm>
          <a:prstGeom prst="rect">
            <a:avLst/>
          </a:prstGeom>
        </p:spPr>
      </p:pic>
      <p:sp>
        <p:nvSpPr>
          <p:cNvPr id="37" name="Shape 358">
            <a:extLst>
              <a:ext uri="{FF2B5EF4-FFF2-40B4-BE49-F238E27FC236}">
                <a16:creationId xmlns:a16="http://schemas.microsoft.com/office/drawing/2014/main" id="{CF501ECF-5A94-8189-6088-87653264FC9D}"/>
              </a:ext>
            </a:extLst>
          </p:cNvPr>
          <p:cNvSpPr/>
          <p:nvPr/>
        </p:nvSpPr>
        <p:spPr>
          <a:xfrm rot="16200000">
            <a:off x="8384182" y="3587504"/>
            <a:ext cx="1283363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00">
                <a:latin typeface="+mj-lt"/>
                <a:ea typeface="+mj-ea"/>
                <a:cs typeface="+mj-cs"/>
                <a:sym typeface="Mark Offc For MC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ark Offc For MC Light"/>
                <a:ea typeface="+mj-ea"/>
                <a:cs typeface="+mj-cs"/>
                <a:sym typeface="Mark Offc For MC"/>
              </a:rPr>
              <a:t>©202</a:t>
            </a:r>
            <a:r>
              <a:rPr kumimoji="0" lang="es-ES" sz="4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ark Offc For MC Light"/>
                <a:ea typeface="+mj-ea"/>
                <a:cs typeface="+mj-cs"/>
                <a:sym typeface="Mark Offc For MC"/>
              </a:rPr>
              <a:t>3</a:t>
            </a:r>
            <a:r>
              <a:rPr kumimoji="0" sz="4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ark Offc For MC Light"/>
                <a:ea typeface="+mj-ea"/>
                <a:cs typeface="+mj-cs"/>
                <a:sym typeface="Mark Offc For MC"/>
              </a:rPr>
              <a:t> Mastercard. Proprietary and confidential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EA9581-CC30-55EF-2E02-758C7023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369332"/>
          </a:xfrm>
        </p:spPr>
        <p:txBody>
          <a:bodyPr/>
          <a:lstStyle/>
          <a:p>
            <a:r>
              <a:rPr kumimoji="0" lang="en-AU" sz="20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rkForMC Nrw O" panose="020B0506020201010104" pitchFamily="34" charset="0"/>
                <a:ea typeface="+mn-ea"/>
                <a:cs typeface="+mn-cs"/>
              </a:rPr>
              <a:t>“Cash prevalence” increases the risk of…</a:t>
            </a:r>
            <a:endParaRPr lang="en-AU" sz="2000" dirty="0">
              <a:solidFill>
                <a:schemeClr val="accent1"/>
              </a:solidFill>
              <a:latin typeface="MarkForMC Nrw O" panose="020B0506020201010104" pitchFamily="34" charset="0"/>
            </a:endParaRP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02652F41-98B4-0F14-9024-FEA4FEE686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2F6EF4F2-3AF7-A606-7ACB-5C1BD3A5A6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8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dressograph Bartizan 4000 Credit Card Imprinter (with 100 Short Sales  Slips) on Galleon Philippines">
            <a:extLst>
              <a:ext uri="{FF2B5EF4-FFF2-40B4-BE49-F238E27FC236}">
                <a16:creationId xmlns:a16="http://schemas.microsoft.com/office/drawing/2014/main" id="{2556FF83-1222-5CFA-F691-86BF4A90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997"/>
            <a:ext cx="3114706" cy="31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FAD4EF5-B941-4C55-A3F1-0D782760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369332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A little bit on the history of innovation</a:t>
            </a:r>
          </a:p>
        </p:txBody>
      </p:sp>
      <p:sp>
        <p:nvSpPr>
          <p:cNvPr id="5" name="AutoShape 6" descr="The Detailed History of Credit Card Machines">
            <a:extLst>
              <a:ext uri="{FF2B5EF4-FFF2-40B4-BE49-F238E27FC236}">
                <a16:creationId xmlns:a16="http://schemas.microsoft.com/office/drawing/2014/main" id="{46D9BF58-79C0-91E1-4BF8-EBEA73E099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65DB9-5838-408B-415D-DBDC2FB7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247" y="192025"/>
            <a:ext cx="4511840" cy="4670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D42DB-563B-FF17-E359-40834F9B9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182" y="1133475"/>
            <a:ext cx="3219450" cy="2876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07C4F-391F-2CFF-E1C1-B8B2518EAD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A5068-4EFB-5E49-9D43-661841DFEC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4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CD8A9E1-005A-82A0-92DA-A5B42863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b="1" dirty="0">
                <a:solidFill>
                  <a:schemeClr val="accent1"/>
                </a:solidFill>
              </a:rPr>
              <a:t>A little bit on the history of innovation</a:t>
            </a:r>
            <a:endParaRPr lang="en-AU" dirty="0"/>
          </a:p>
        </p:txBody>
      </p:sp>
      <p:pic>
        <p:nvPicPr>
          <p:cNvPr id="7" name="Picture 4" descr="What is a chip and PIN machine?">
            <a:extLst>
              <a:ext uri="{FF2B5EF4-FFF2-40B4-BE49-F238E27FC236}">
                <a16:creationId xmlns:a16="http://schemas.microsoft.com/office/drawing/2014/main" id="{8671B6FF-4297-E6DB-2F0E-63D40A78B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43" y="1316094"/>
            <a:ext cx="3455589" cy="28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ACC69-D915-3B0E-0085-DB833AD4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313" y="969288"/>
            <a:ext cx="2667336" cy="3375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88727-307F-9793-424E-80BEC26A8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3774" l="7429" r="89143">
                        <a14:foregroundMark x1="16018" y1="8171" x2="40000" y2="8171"/>
                        <a14:foregroundMark x1="40000" y1="8171" x2="70857" y2="7004"/>
                        <a14:foregroundMark x1="77532" y1="49805" x2="77714" y2="50973"/>
                        <a14:foregroundMark x1="70857" y1="7004" x2="77532" y2="49805"/>
                        <a14:foregroundMark x1="64318" y1="54580" x2="53143" y2="57588"/>
                        <a14:foregroundMark x1="77714" y1="50973" x2="68575" y2="53433"/>
                        <a14:foregroundMark x1="49720" y1="69242" x2="47429" y2="77043"/>
                        <a14:foregroundMark x1="53143" y1="57588" x2="52458" y2="59922"/>
                        <a14:foregroundMark x1="45417" y1="59922" x2="45143" y2="57588"/>
                        <a14:foregroundMark x1="47429" y1="77043" x2="46119" y2="65893"/>
                        <a14:foregroundMark x1="34152" y1="55945" x2="21714" y2="54086"/>
                        <a14:foregroundMark x1="45143" y1="57588" x2="36145" y2="56243"/>
                        <a14:foregroundMark x1="21714" y1="54086" x2="16571" y2="14397"/>
                        <a14:foregroundMark x1="16571" y1="14397" x2="54857" y2="17899"/>
                        <a14:foregroundMark x1="54857" y1="17899" x2="71429" y2="35019"/>
                        <a14:foregroundMark x1="71429" y1="35019" x2="21714" y2="38132"/>
                        <a14:foregroundMark x1="21714" y1="38132" x2="8571" y2="49805"/>
                        <a14:foregroundMark x1="8571" y1="49805" x2="61143" y2="51362"/>
                        <a14:foregroundMark x1="61143" y1="51362" x2="70857" y2="38521"/>
                        <a14:foregroundMark x1="9749" y1="6229" x2="9143" y2="6226"/>
                        <a14:foregroundMark x1="83429" y1="6615" x2="17280" y2="6269"/>
                        <a14:foregroundMark x1="12571" y1="51751" x2="36723" y2="58695"/>
                        <a14:foregroundMark x1="38869" y1="59157" x2="55940" y2="59545"/>
                        <a14:foregroundMark x1="86219" y1="50973" x2="88000" y2="49805"/>
                        <a14:foregroundMark x1="85626" y1="51362" x2="86219" y2="50973"/>
                        <a14:foregroundMark x1="82054" y1="53704" x2="85626" y2="51362"/>
                        <a14:foregroundMark x1="47341" y1="68667" x2="46286" y2="94163"/>
                        <a14:foregroundMark x1="43426" y1="65864" x2="42857" y2="87160"/>
                        <a14:foregroundMark x1="42857" y1="87160" x2="46286" y2="91829"/>
                        <a14:foregroundMark x1="13197" y1="8560" x2="7429" y2="9728"/>
                        <a14:foregroundMark x1="28571" y1="5447" x2="13197" y2="8560"/>
                        <a14:backgroundMark x1="60000" y1="61868" x2="70286" y2="61479"/>
                        <a14:backgroundMark x1="58857" y1="60311" x2="78286" y2="60700"/>
                        <a14:backgroundMark x1="56000" y1="59533" x2="59429" y2="67315"/>
                        <a14:backgroundMark x1="56000" y1="59922" x2="56000" y2="63035"/>
                        <a14:backgroundMark x1="38857" y1="59144" x2="37143" y2="59144"/>
                        <a14:backgroundMark x1="88571" y1="49805" x2="88571" y2="49805"/>
                        <a14:backgroundMark x1="89143" y1="51362" x2="89143" y2="51362"/>
                        <a14:backgroundMark x1="88000" y1="50973" x2="88000" y2="50973"/>
                        <a14:backgroundMark x1="9714" y1="5447" x2="9714" y2="5447"/>
                        <a14:backgroundMark x1="9143" y1="6615" x2="9143" y2="6615"/>
                        <a14:backgroundMark x1="10286" y1="5837" x2="10286" y2="5837"/>
                        <a14:backgroundMark x1="7429" y1="8560" x2="7429" y2="8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64" y="1485130"/>
            <a:ext cx="1411176" cy="2072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699BFA-E384-18AC-9AE5-F7ACBA931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2" b="92544" l="10000" r="90000">
                        <a14:foregroundMark x1="15882" y1="12281" x2="17059" y2="57895"/>
                        <a14:foregroundMark x1="18235" y1="57895" x2="77647" y2="61404"/>
                        <a14:foregroundMark x1="15882" y1="9211" x2="67059" y2="12281"/>
                        <a14:foregroundMark x1="67059" y1="12281" x2="85294" y2="36404"/>
                        <a14:foregroundMark x1="85294" y1="36404" x2="81176" y2="59211"/>
                        <a14:foregroundMark x1="82941" y1="21930" x2="52353" y2="6140"/>
                        <a14:foregroundMark x1="52353" y1="6140" x2="52353" y2="6140"/>
                        <a14:foregroundMark x1="47059" y1="65351" x2="47059" y2="78070"/>
                        <a14:foregroundMark x1="43529" y1="90789" x2="52353" y2="90789"/>
                        <a14:foregroundMark x1="41765" y1="91667" x2="52353" y2="92544"/>
                        <a14:foregroundMark x1="55294" y1="42982" x2="55294" y2="42982"/>
                        <a14:foregroundMark x1="39412" y1="29386" x2="55882" y2="46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477" y="1490798"/>
            <a:ext cx="1396033" cy="1872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7E9DC-D125-A110-28BF-8BFA175F2E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972ED-DC30-68DE-53D8-0B71C27CD7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5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CCA1C9DF-81E9-00D8-FE0D-B87A07E6A6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6" progId="TCLayout.ActiveDocument.1">
                  <p:embed/>
                </p:oleObj>
              </mc:Choice>
              <mc:Fallback>
                <p:oleObj name="think-cell Slide" r:id="rId4" imgW="416" imgH="416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CCA1C9DF-81E9-00D8-FE0D-B87A07E6A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F52F673-2F16-CBE3-E7F6-284581F084B6}"/>
              </a:ext>
            </a:extLst>
          </p:cNvPr>
          <p:cNvSpPr txBox="1">
            <a:spLocks/>
          </p:cNvSpPr>
          <p:nvPr/>
        </p:nvSpPr>
        <p:spPr>
          <a:xfrm>
            <a:off x="142270" y="4018414"/>
            <a:ext cx="228598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en-US"/>
            </a:defPPr>
            <a:lvl1pPr defTabSz="914377">
              <a:defRPr sz="800" b="1" cap="all" baseline="0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DB24-5BB4-4F1B-973E-A10FA63DFB9A}" type="slidenum">
              <a:rPr kumimoji="0" lang="en-US" sz="600" b="1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B2FFAA9-C33D-35EE-92E9-BF40EF79AB14}"/>
              </a:ext>
            </a:extLst>
          </p:cNvPr>
          <p:cNvSpPr txBox="1">
            <a:spLocks/>
          </p:cNvSpPr>
          <p:nvPr/>
        </p:nvSpPr>
        <p:spPr>
          <a:xfrm>
            <a:off x="142270" y="4018414"/>
            <a:ext cx="228598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en-US"/>
            </a:defPPr>
            <a:lvl1pPr defTabSz="914377">
              <a:defRPr sz="800" b="1" cap="all" baseline="0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DB24-5BB4-4F1B-973E-A10FA63DFB9A}" type="slidenum">
              <a:rPr kumimoji="0" lang="en-AU" sz="6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6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18E014-7644-5957-D18C-B3C60C3F8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053" y="4734048"/>
            <a:ext cx="468647" cy="326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50A430-75E3-E1D0-76BF-263549C6E3D7}"/>
              </a:ext>
            </a:extLst>
          </p:cNvPr>
          <p:cNvSpPr txBox="1"/>
          <p:nvPr/>
        </p:nvSpPr>
        <p:spPr bwMode="gray">
          <a:xfrm>
            <a:off x="134694" y="1348034"/>
            <a:ext cx="2867863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tabLst/>
              <a:defRPr/>
            </a:pPr>
            <a:r>
              <a:rPr lang="en-AU" sz="1100" dirty="0">
                <a:latin typeface="Mark Offc For MC-MarkF-ZCAE7wLp"/>
              </a:rPr>
              <a:t>Digital payments have been driven by the recent </a:t>
            </a:r>
            <a:r>
              <a:rPr lang="en-AU" sz="1100" b="1" dirty="0">
                <a:latin typeface="Mark Offc For MC-MarkF-ZCAE7wLp"/>
              </a:rPr>
              <a:t>pandemic and technological advancements </a:t>
            </a:r>
            <a:r>
              <a:rPr lang="en-AU" sz="1100" dirty="0">
                <a:latin typeface="Mark Offc For MC-MarkF-ZCAE7wLp"/>
              </a:rPr>
              <a:t>that enhance customer experience, security and financial inclusion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Tx/>
              <a:tabLst/>
              <a:defRPr/>
            </a:pPr>
            <a:r>
              <a:rPr lang="en-AU" sz="1100" dirty="0">
                <a:latin typeface="Mark Offc For MC-MarkF-ZCAE7wLp"/>
              </a:rPr>
              <a:t>Some of the fastest growth in digital payments occurred in Africa and Southeast Asia, where </a:t>
            </a:r>
            <a:r>
              <a:rPr lang="en-AU" sz="1100" b="1" dirty="0">
                <a:latin typeface="Mark Offc For MC-MarkF-ZCAE7wLp"/>
              </a:rPr>
              <a:t>low banking penetration gives payments providers opportunities to capture untapped potential and reach underserved populations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30479C-CCB4-CB34-9465-F6A744198832}"/>
              </a:ext>
            </a:extLst>
          </p:cNvPr>
          <p:cNvSpPr txBox="1"/>
          <p:nvPr/>
        </p:nvSpPr>
        <p:spPr bwMode="gray">
          <a:xfrm>
            <a:off x="3680977" y="955234"/>
            <a:ext cx="5013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AU" sz="1200" b="1" kern="0" dirty="0">
                <a:solidFill>
                  <a:schemeClr val="accent1"/>
                </a:solidFill>
              </a:rPr>
              <a:t>Mobile Commerce: </a:t>
            </a:r>
            <a:r>
              <a:rPr lang="en-US" sz="1200" dirty="0"/>
              <a:t>The trend towards convenience, accessibility and personalisation has made mobile commerce an attractive proposition for businesses and consumers</a:t>
            </a:r>
          </a:p>
        </p:txBody>
      </p:sp>
      <p:pic>
        <p:nvPicPr>
          <p:cNvPr id="10377" name="Picture 2" descr="21 Tips Every Amazon Addict Should Know | PCMag">
            <a:extLst>
              <a:ext uri="{FF2B5EF4-FFF2-40B4-BE49-F238E27FC236}">
                <a16:creationId xmlns:a16="http://schemas.microsoft.com/office/drawing/2014/main" id="{EDC4B19A-94BF-7208-EC76-98AFB1ED7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r="19686"/>
          <a:stretch/>
        </p:blipFill>
        <p:spPr bwMode="auto">
          <a:xfrm>
            <a:off x="3333019" y="1011289"/>
            <a:ext cx="288000" cy="288000"/>
          </a:xfrm>
          <a:prstGeom prst="ellipse">
            <a:avLst/>
          </a:prstGeom>
          <a:ln w="12700">
            <a:solidFill>
              <a:srgbClr val="D8CFB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7ED1E4-86A3-C993-C858-D297EB2F628F}"/>
              </a:ext>
            </a:extLst>
          </p:cNvPr>
          <p:cNvSpPr txBox="1"/>
          <p:nvPr/>
        </p:nvSpPr>
        <p:spPr bwMode="gray">
          <a:xfrm>
            <a:off x="3680977" y="1509590"/>
            <a:ext cx="512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AU" sz="1200" b="1" kern="0" dirty="0">
                <a:solidFill>
                  <a:schemeClr val="accent1"/>
                </a:solidFill>
              </a:rPr>
              <a:t>Mobile P2P: </a:t>
            </a:r>
            <a:r>
              <a:rPr lang="en-US" sz="1200" dirty="0"/>
              <a:t>M-Pesa Kenya and Vodafone M-PAiSA in Fiji are two P2P technologies that have enabled underbanked residents to send money conveniently</a:t>
            </a:r>
          </a:p>
        </p:txBody>
      </p:sp>
      <p:pic>
        <p:nvPicPr>
          <p:cNvPr id="10378" name="Picture 2" descr="Relief as New M-PESA App Unveiled; Road to 1 Million Downloads">
            <a:extLst>
              <a:ext uri="{FF2B5EF4-FFF2-40B4-BE49-F238E27FC236}">
                <a16:creationId xmlns:a16="http://schemas.microsoft.com/office/drawing/2014/main" id="{70657E37-B2D1-4AAA-65A2-FDFAEC9C3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1" r="17001"/>
          <a:stretch/>
        </p:blipFill>
        <p:spPr bwMode="auto">
          <a:xfrm>
            <a:off x="3325488" y="1503367"/>
            <a:ext cx="288000" cy="288000"/>
          </a:xfrm>
          <a:prstGeom prst="ellipse">
            <a:avLst/>
          </a:prstGeom>
          <a:ln w="12700">
            <a:solidFill>
              <a:srgbClr val="D8CFB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CF47AB-FDB8-3A2D-F428-1C83A27A68A6}"/>
              </a:ext>
            </a:extLst>
          </p:cNvPr>
          <p:cNvSpPr txBox="1"/>
          <p:nvPr/>
        </p:nvSpPr>
        <p:spPr bwMode="gray">
          <a:xfrm>
            <a:off x="3680977" y="2071503"/>
            <a:ext cx="5218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AU" sz="1200" b="1" kern="0" dirty="0">
                <a:solidFill>
                  <a:schemeClr val="accent1"/>
                </a:solidFill>
              </a:rPr>
              <a:t>Contactless: </a:t>
            </a:r>
            <a:r>
              <a:rPr lang="en-US" sz="1200" dirty="0"/>
              <a:t>Consumers enjoy a faster checkout experience, greater convenience, and robust security features for their transactions</a:t>
            </a:r>
          </a:p>
        </p:txBody>
      </p:sp>
      <p:pic>
        <p:nvPicPr>
          <p:cNvPr id="10379" name="Picture 2" descr="Contactless Credit Cards: The Good, the Bad, and the Ugly | Reviews by  Wirecutter">
            <a:extLst>
              <a:ext uri="{FF2B5EF4-FFF2-40B4-BE49-F238E27FC236}">
                <a16:creationId xmlns:a16="http://schemas.microsoft.com/office/drawing/2014/main" id="{936CF77B-61AF-E110-A3E9-AD746FB41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 bwMode="auto">
          <a:xfrm>
            <a:off x="3329313" y="2044431"/>
            <a:ext cx="288000" cy="288000"/>
          </a:xfrm>
          <a:prstGeom prst="ellipse">
            <a:avLst/>
          </a:prstGeom>
          <a:ln w="12700">
            <a:solidFill>
              <a:srgbClr val="D8CFB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52645B7-4562-3E34-D99A-319DE857E82B}"/>
              </a:ext>
            </a:extLst>
          </p:cNvPr>
          <p:cNvSpPr txBox="1"/>
          <p:nvPr/>
        </p:nvSpPr>
        <p:spPr bwMode="gray">
          <a:xfrm>
            <a:off x="3680977" y="2515391"/>
            <a:ext cx="5234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AU" sz="1200" b="1" kern="0" dirty="0">
                <a:solidFill>
                  <a:schemeClr val="accent1"/>
                </a:solidFill>
              </a:rPr>
              <a:t>BNPL: </a:t>
            </a:r>
            <a:r>
              <a:rPr lang="en-US" sz="1200" dirty="0"/>
              <a:t>Buy Now Pay Later has thrived because it combines the flexibility of credit with short repayment terms, app-based shopping, and a simple user experience</a:t>
            </a:r>
          </a:p>
        </p:txBody>
      </p:sp>
      <p:pic>
        <p:nvPicPr>
          <p:cNvPr id="10380" name="Picture 2" descr="Best Buy Now Pay Later Apps - Payments Review">
            <a:extLst>
              <a:ext uri="{FF2B5EF4-FFF2-40B4-BE49-F238E27FC236}">
                <a16:creationId xmlns:a16="http://schemas.microsoft.com/office/drawing/2014/main" id="{19E4A318-9177-4CB8-1E83-6D8F1EC72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 bwMode="auto">
          <a:xfrm>
            <a:off x="3325488" y="2571446"/>
            <a:ext cx="288000" cy="288000"/>
          </a:xfrm>
          <a:prstGeom prst="ellipse">
            <a:avLst/>
          </a:prstGeom>
          <a:ln w="12700">
            <a:solidFill>
              <a:srgbClr val="D8CFB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6562D5B-3C82-8AF7-5379-C584B163DAA3}"/>
              </a:ext>
            </a:extLst>
          </p:cNvPr>
          <p:cNvSpPr txBox="1"/>
          <p:nvPr/>
        </p:nvSpPr>
        <p:spPr bwMode="gray">
          <a:xfrm>
            <a:off x="3680977" y="3737319"/>
            <a:ext cx="5233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AU" sz="1200" b="1" kern="0" dirty="0">
                <a:solidFill>
                  <a:schemeClr val="accent1"/>
                </a:solidFill>
              </a:rPr>
              <a:t>Smart Cities: </a:t>
            </a:r>
            <a:r>
              <a:rPr lang="en-US" sz="1200" dirty="0"/>
              <a:t>Tolling payment apps, mobile ticketing in buses and street parking senses are examples of initiatives facilitating the shift towards smart cities</a:t>
            </a:r>
          </a:p>
        </p:txBody>
      </p:sp>
      <p:pic>
        <p:nvPicPr>
          <p:cNvPr id="10382" name="Picture 2" descr="Smart Cities, Smart Mobility - Transforming the way we live and work">
            <a:extLst>
              <a:ext uri="{FF2B5EF4-FFF2-40B4-BE49-F238E27FC236}">
                <a16:creationId xmlns:a16="http://schemas.microsoft.com/office/drawing/2014/main" id="{88B9DC5F-EEB6-88FF-DC9D-3A84D5DAD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r="21504"/>
          <a:stretch/>
        </p:blipFill>
        <p:spPr bwMode="auto">
          <a:xfrm>
            <a:off x="3333019" y="3748032"/>
            <a:ext cx="288000" cy="288000"/>
          </a:xfrm>
          <a:prstGeom prst="ellipse">
            <a:avLst/>
          </a:prstGeom>
          <a:ln w="12700">
            <a:solidFill>
              <a:srgbClr val="D8CFB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A6E5E5C-A6BB-98B0-412C-5300160CDA03}"/>
              </a:ext>
            </a:extLst>
          </p:cNvPr>
          <p:cNvSpPr txBox="1"/>
          <p:nvPr/>
        </p:nvSpPr>
        <p:spPr bwMode="gray">
          <a:xfrm>
            <a:off x="3680977" y="3104645"/>
            <a:ext cx="5215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AU" sz="1200" b="1" kern="0" dirty="0">
                <a:solidFill>
                  <a:schemeClr val="accent1"/>
                </a:solidFill>
              </a:rPr>
              <a:t>SME Bundling: </a:t>
            </a:r>
            <a:r>
              <a:rPr lang="en-US" sz="1200" dirty="0"/>
              <a:t>SMEs require to access high performance in a simple and secure way at a low price, early stage and growth-minded SMEs have a higher affinity to pick up a bundled solution</a:t>
            </a:r>
            <a:endParaRPr lang="en-AU" sz="1200" b="1" kern="0" dirty="0"/>
          </a:p>
        </p:txBody>
      </p:sp>
      <p:pic>
        <p:nvPicPr>
          <p:cNvPr id="10383" name="Picture 10382">
            <a:extLst>
              <a:ext uri="{FF2B5EF4-FFF2-40B4-BE49-F238E27FC236}">
                <a16:creationId xmlns:a16="http://schemas.microsoft.com/office/drawing/2014/main" id="{BE071CA0-65F2-B186-05A8-B1823152F05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3735" r="23735"/>
          <a:stretch/>
        </p:blipFill>
        <p:spPr>
          <a:xfrm>
            <a:off x="3333019" y="3154517"/>
            <a:ext cx="288000" cy="288000"/>
          </a:xfrm>
          <a:prstGeom prst="ellipse">
            <a:avLst/>
          </a:prstGeom>
          <a:ln w="12700">
            <a:solidFill>
              <a:srgbClr val="D8CFB2"/>
            </a:solidFill>
          </a:ln>
        </p:spPr>
      </p:pic>
      <p:sp>
        <p:nvSpPr>
          <p:cNvPr id="9" name="Shape 358">
            <a:extLst>
              <a:ext uri="{FF2B5EF4-FFF2-40B4-BE49-F238E27FC236}">
                <a16:creationId xmlns:a16="http://schemas.microsoft.com/office/drawing/2014/main" id="{04074DA0-C0B5-C4CB-F9FF-A1E384E4AE55}"/>
              </a:ext>
            </a:extLst>
          </p:cNvPr>
          <p:cNvSpPr/>
          <p:nvPr/>
        </p:nvSpPr>
        <p:spPr>
          <a:xfrm rot="16200000">
            <a:off x="7407601" y="3888685"/>
            <a:ext cx="323652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00">
                <a:latin typeface="+mj-lt"/>
                <a:ea typeface="+mj-ea"/>
                <a:cs typeface="+mj-cs"/>
                <a:sym typeface="Mark Offc For MC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sym typeface="Mark Offc For MC"/>
              </a:rPr>
              <a:t>©202</a:t>
            </a:r>
            <a:r>
              <a:rPr lang="es-ES" sz="1200" dirty="0">
                <a:latin typeface="+mn-lt"/>
              </a:rPr>
              <a:t>3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sym typeface="Mark Offc For MC"/>
              </a:rPr>
              <a:t>Mastercard. Proprietary and confidential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5A36BF-F6BD-4E35-5947-4150FD83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535531"/>
          </a:xfrm>
        </p:spPr>
        <p:txBody>
          <a:bodyPr/>
          <a:lstStyle/>
          <a:p>
            <a:br>
              <a:rPr lang="en-IN" sz="1600" b="1" spc="900" dirty="0">
                <a:solidFill>
                  <a:schemeClr val="accent1"/>
                </a:solidFill>
                <a:latin typeface="MarkForMC Nrw O"/>
                <a:ea typeface="+mn-ea"/>
                <a:cs typeface="+mn-cs"/>
              </a:rPr>
            </a:br>
            <a:endParaRPr lang="en-AU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C1CCCF5-F288-B466-BFA0-97A036688226}"/>
              </a:ext>
            </a:extLst>
          </p:cNvPr>
          <p:cNvSpPr txBox="1">
            <a:spLocks/>
          </p:cNvSpPr>
          <p:nvPr/>
        </p:nvSpPr>
        <p:spPr bwMode="gray">
          <a:xfrm>
            <a:off x="164594" y="192025"/>
            <a:ext cx="8412854" cy="3693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kern="1200">
                <a:solidFill>
                  <a:schemeClr val="tx1"/>
                </a:solidFill>
                <a:latin typeface="Mark Offc For MC Medium" panose="020B0604020101010102" pitchFamily="34" charset="0"/>
                <a:ea typeface="+mj-ea"/>
                <a:cs typeface="+mj-cs"/>
              </a:defRPr>
            </a:lvl1pPr>
          </a:lstStyle>
          <a:p>
            <a:r>
              <a:rPr lang="en-AU" sz="2000" b="1" kern="0" dirty="0">
                <a:solidFill>
                  <a:schemeClr val="accent1"/>
                </a:solidFill>
                <a:latin typeface="MarkForMC Nrw O" panose="020B0506020201010104" pitchFamily="34" charset="0"/>
                <a:ea typeface="+mn-ea"/>
                <a:cs typeface="+mn-cs"/>
              </a:rPr>
              <a:t>Globally the most recent and prevalent digital payments trends</a:t>
            </a:r>
            <a:endParaRPr lang="en-AU" sz="2000" b="1" dirty="0">
              <a:solidFill>
                <a:schemeClr val="accent1"/>
              </a:solidFill>
              <a:latin typeface="MarkForMC Nrw O" panose="020B0506020201010104" pitchFamily="34" charset="0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CB28C7-0A11-695F-83AD-78B8809FB7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A0C2C1-362F-C55E-776B-6C2F017B39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0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9DD749-4301-4453-909C-9D6DF6FD5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8142" y="1300580"/>
            <a:ext cx="5458009" cy="35875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SME inclusion needs to be addressed</a:t>
            </a:r>
          </a:p>
          <a:p>
            <a:r>
              <a:rPr lang="en-US" dirty="0"/>
              <a:t>Sell unique and amazing products to the world!</a:t>
            </a:r>
          </a:p>
          <a:p>
            <a:r>
              <a:rPr lang="en-US" dirty="0"/>
              <a:t>Merchants want omni-channel capabilities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AD4EF5-B941-4C55-A3F1-0D782760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369332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Payment Innovation in The Pacific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0875E-4DA4-5E87-5D95-D61C178BAE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3ADE7-902E-A01B-6402-B86AF1245F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192E-2B39-93A7-A8D9-357AB1A92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92" y="1401482"/>
            <a:ext cx="2986278" cy="22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2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9DD749-4301-4453-909C-9D6DF6FD5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Uses the merchant’s own phone</a:t>
            </a:r>
          </a:p>
          <a:p>
            <a:r>
              <a:rPr lang="en-US" dirty="0"/>
              <a:t>It’s an app</a:t>
            </a:r>
          </a:p>
          <a:p>
            <a:r>
              <a:rPr lang="en-US" dirty="0"/>
              <a:t>Removes the need for a terminal and associated costs</a:t>
            </a:r>
          </a:p>
          <a:p>
            <a:r>
              <a:rPr lang="en-US" dirty="0"/>
              <a:t>Able to transact with customers who don’t have local currency</a:t>
            </a:r>
          </a:p>
          <a:p>
            <a:endParaRPr lang="en-US" dirty="0"/>
          </a:p>
          <a:p>
            <a:r>
              <a:rPr lang="en-US" dirty="0"/>
              <a:t>Creates a digital footprint for the merchant</a:t>
            </a:r>
          </a:p>
          <a:p>
            <a:r>
              <a:rPr lang="en-US" dirty="0"/>
              <a:t>Applications for ground transport, water transport, markets, gas deliveries………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AD4EF5-B941-4C55-A3F1-0D782760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4" y="192025"/>
            <a:ext cx="8412854" cy="369332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Tap on Phone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5A2F2-DAAB-35AC-8BBD-B558C0A2B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2" y="999006"/>
            <a:ext cx="2667336" cy="33751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8AD1B-3AE4-0BF9-C83B-0F9EE4F41C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Payment Innovation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0D6DA-30B0-FD09-5B8C-A6A3FDC036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AB2DB24-5BB4-4F1B-973E-A10FA63DFB9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1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c_template_20190705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5405C9FA-591B-423D-9861-604982ED4834}" vid="{BE2D1D4B-5B21-44CB-8F77-9C461D51DBB5}"/>
    </a:ext>
  </a:extLst>
</a:theme>
</file>

<file path=ppt/theme/theme2.xml><?xml version="1.0" encoding="utf-8"?>
<a:theme xmlns:a="http://schemas.openxmlformats.org/drawingml/2006/main" name="Office Theme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0">
      <a:majorFont>
        <a:latin typeface="Mark Offc For MC Light"/>
        <a:ea typeface=""/>
        <a:cs typeface=""/>
      </a:majorFont>
      <a:minorFont>
        <a:latin typeface="MarkForMC Nrw P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0">
      <a:majorFont>
        <a:latin typeface="Mark Offc For MC Light"/>
        <a:ea typeface=""/>
        <a:cs typeface=""/>
      </a:majorFont>
      <a:minorFont>
        <a:latin typeface="MarkForMC Nrw P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F2869AB-A7E6-49DA-B356-DAF3EDC1EE6B}">
  <we:reference id="ff1b65c4-be5a-40bc-9967-5937b8daad41" version="1.0.0.1" store="EXCatalog" storeType="EXCatalog"/>
  <we:alternateReferences/>
  <we:properties>
    <we:property name="Office.AutoShowTaskpaneWithDocument" value="true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mc_template_8ST</Template>
  <TotalTime>3047</TotalTime>
  <Words>1045</Words>
  <Application>Microsoft Office PowerPoint</Application>
  <PresentationFormat>On-screen Show (16:9)</PresentationFormat>
  <Paragraphs>123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Mark Offc For MC</vt:lpstr>
      <vt:lpstr>Mark Offc For MC Extra Light</vt:lpstr>
      <vt:lpstr>Mark Offc For MC Light</vt:lpstr>
      <vt:lpstr>Mark Offc For MC Medium</vt:lpstr>
      <vt:lpstr>Mark Offc For MC-MarkF-ZCAE7wLp</vt:lpstr>
      <vt:lpstr>MarkForMC Nrw O</vt:lpstr>
      <vt:lpstr>Montserrat Black</vt:lpstr>
      <vt:lpstr>mc_template_20190705</vt:lpstr>
      <vt:lpstr>think-cell Slide</vt:lpstr>
      <vt:lpstr>Payment Innovation (with a Pacific Lense)</vt:lpstr>
      <vt:lpstr>Our Focus on the Pacific</vt:lpstr>
      <vt:lpstr>Innovation</vt:lpstr>
      <vt:lpstr>“Cash prevalence” increases the risk of…</vt:lpstr>
      <vt:lpstr>A little bit on the history of innovation</vt:lpstr>
      <vt:lpstr>A little bit on the history of innovation</vt:lpstr>
      <vt:lpstr> </vt:lpstr>
      <vt:lpstr>Payment Innovation in The Pacific</vt:lpstr>
      <vt:lpstr>Tap on Phone</vt:lpstr>
      <vt:lpstr>eCommerce in the Pacific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Payment Innovation</dc:title>
  <dc:creator>Craig Kirkland</dc:creator>
  <cp:lastModifiedBy>Craig Kirkland</cp:lastModifiedBy>
  <cp:revision>2</cp:revision>
  <dcterms:created xsi:type="dcterms:W3CDTF">2023-10-30T23:14:08Z</dcterms:created>
  <dcterms:modified xsi:type="dcterms:W3CDTF">2023-11-04T23:14:12Z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c_template_date">
    <vt:lpwstr>20191108</vt:lpwstr>
  </property>
  <property fmtid="{D5CDD505-2E9C-101B-9397-08002B2CF9AE}" pid="3" name="MSIP_Label_df2f77bf-ac71-4d31-be38-cc6a5f811e56_Enabled">
    <vt:lpwstr>true</vt:lpwstr>
  </property>
  <property fmtid="{D5CDD505-2E9C-101B-9397-08002B2CF9AE}" pid="4" name="MSIP_Label_df2f77bf-ac71-4d31-be38-cc6a5f811e56_SetDate">
    <vt:lpwstr>2023-10-31T00:09:52Z</vt:lpwstr>
  </property>
  <property fmtid="{D5CDD505-2E9C-101B-9397-08002B2CF9AE}" pid="5" name="MSIP_Label_df2f77bf-ac71-4d31-be38-cc6a5f811e56_Method">
    <vt:lpwstr>Privileged</vt:lpwstr>
  </property>
  <property fmtid="{D5CDD505-2E9C-101B-9397-08002B2CF9AE}" pid="6" name="MSIP_Label_df2f77bf-ac71-4d31-be38-cc6a5f811e56_Name">
    <vt:lpwstr>Restricted</vt:lpwstr>
  </property>
  <property fmtid="{D5CDD505-2E9C-101B-9397-08002B2CF9AE}" pid="7" name="MSIP_Label_df2f77bf-ac71-4d31-be38-cc6a5f811e56_SiteId">
    <vt:lpwstr>f06fa858-824b-4a85-aacb-f372cfdc282e</vt:lpwstr>
  </property>
  <property fmtid="{D5CDD505-2E9C-101B-9397-08002B2CF9AE}" pid="8" name="MSIP_Label_df2f77bf-ac71-4d31-be38-cc6a5f811e56_ActionId">
    <vt:lpwstr>2f14788a-b9c3-4294-897e-d628dc47aa00</vt:lpwstr>
  </property>
  <property fmtid="{D5CDD505-2E9C-101B-9397-08002B2CF9AE}" pid="9" name="MSIP_Label_df2f77bf-ac71-4d31-be38-cc6a5f811e56_ContentBits">
    <vt:lpwstr>0</vt:lpwstr>
  </property>
</Properties>
</file>